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0" r:id="rId2"/>
    <p:sldId id="278" r:id="rId3"/>
    <p:sldId id="279" r:id="rId4"/>
    <p:sldId id="286" r:id="rId5"/>
    <p:sldId id="288" r:id="rId6"/>
    <p:sldId id="289" r:id="rId7"/>
    <p:sldId id="309" r:id="rId8"/>
    <p:sldId id="310" r:id="rId9"/>
    <p:sldId id="311" r:id="rId10"/>
    <p:sldId id="315" r:id="rId11"/>
    <p:sldId id="316" r:id="rId12"/>
    <p:sldId id="312" r:id="rId13"/>
    <p:sldId id="313" r:id="rId14"/>
    <p:sldId id="314" r:id="rId15"/>
    <p:sldId id="317" r:id="rId16"/>
    <p:sldId id="318" r:id="rId17"/>
    <p:sldId id="290" r:id="rId18"/>
    <p:sldId id="319" r:id="rId19"/>
    <p:sldId id="320" r:id="rId20"/>
    <p:sldId id="321" r:id="rId21"/>
    <p:sldId id="322" r:id="rId22"/>
    <p:sldId id="323" r:id="rId23"/>
    <p:sldId id="324" r:id="rId24"/>
    <p:sldId id="325" r:id="rId25"/>
    <p:sldId id="326" r:id="rId26"/>
    <p:sldId id="327" r:id="rId27"/>
    <p:sldId id="329" r:id="rId28"/>
    <p:sldId id="328" r:id="rId29"/>
    <p:sldId id="291" r:id="rId30"/>
    <p:sldId id="292" r:id="rId31"/>
    <p:sldId id="293" r:id="rId32"/>
    <p:sldId id="330" r:id="rId33"/>
    <p:sldId id="342" r:id="rId34"/>
    <p:sldId id="331" r:id="rId35"/>
    <p:sldId id="332" r:id="rId36"/>
    <p:sldId id="334" r:id="rId37"/>
    <p:sldId id="333" r:id="rId38"/>
    <p:sldId id="303" r:id="rId39"/>
    <p:sldId id="343" r:id="rId40"/>
    <p:sldId id="344" r:id="rId41"/>
    <p:sldId id="345" r:id="rId42"/>
    <p:sldId id="346" r:id="rId43"/>
    <p:sldId id="347" r:id="rId44"/>
    <p:sldId id="308" r:id="rId45"/>
    <p:sldId id="348" r:id="rId46"/>
    <p:sldId id="349" r:id="rId47"/>
    <p:sldId id="350" r:id="rId48"/>
    <p:sldId id="351" r:id="rId49"/>
    <p:sldId id="277" r:id="rId5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1BA1E2"/>
    <a:srgbClr val="FA6800"/>
    <a:srgbClr val="AA00FF"/>
    <a:srgbClr val="60A917"/>
    <a:srgbClr val="5B9BD5"/>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09" autoAdjust="0"/>
    <p:restoredTop sz="94660"/>
  </p:normalViewPr>
  <p:slideViewPr>
    <p:cSldViewPr snapToGrid="0">
      <p:cViewPr>
        <p:scale>
          <a:sx n="100" d="100"/>
          <a:sy n="100" d="100"/>
        </p:scale>
        <p:origin x="-936" y="-258"/>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office.msn.com.cn/Template/Hom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7376975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cxnSp>
        <p:nvCxnSpPr>
          <p:cNvPr id="7" name="直接连接符 6"/>
          <p:cNvCxnSpPr/>
          <p:nvPr userDrawn="1"/>
        </p:nvCxnSpPr>
        <p:spPr>
          <a:xfrm>
            <a:off x="400050" y="838200"/>
            <a:ext cx="18478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2349500" y="838200"/>
            <a:ext cx="5778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48424191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两栏内容">
    <p:bg>
      <p:bgPr>
        <a:solidFill>
          <a:srgbClr val="E73A1C"/>
        </a:solidFill>
        <a:effectLst/>
      </p:bgPr>
    </p:bg>
    <p:spTree>
      <p:nvGrpSpPr>
        <p:cNvPr id="1" name=""/>
        <p:cNvGrpSpPr/>
        <p:nvPr/>
      </p:nvGrpSpPr>
      <p:grpSpPr>
        <a:xfrm>
          <a:off x="0" y="0"/>
          <a:ext cx="0" cy="0"/>
          <a:chOff x="0" y="0"/>
          <a:chExt cx="0" cy="0"/>
        </a:xfrm>
      </p:grpSpPr>
      <p:sp>
        <p:nvSpPr>
          <p:cNvPr id="8" name="矩形 7"/>
          <p:cNvSpPr/>
          <p:nvPr userDrawn="1"/>
        </p:nvSpPr>
        <p:spPr>
          <a:xfrm>
            <a:off x="440603" y="759873"/>
            <a:ext cx="662361" cy="379656"/>
          </a:xfrm>
          <a:prstGeom prst="rect">
            <a:avLst/>
          </a:prstGeom>
        </p:spPr>
        <p:txBody>
          <a:bodyPr wrap="none">
            <a:spAutoFit/>
          </a:bodyPr>
          <a:lstStyle/>
          <a:p>
            <a:pPr defTabSz="609585"/>
            <a:r>
              <a:rPr lang="zh-CN" altLang="en-US" sz="1867" dirty="0">
                <a:solidFill>
                  <a:srgbClr val="FFFFFF"/>
                </a:solidFill>
                <a:latin typeface="Segoe UI Light"/>
                <a:cs typeface="Segoe UI Light"/>
              </a:rPr>
              <a:t>标注</a:t>
            </a:r>
          </a:p>
        </p:txBody>
      </p:sp>
      <p:sp>
        <p:nvSpPr>
          <p:cNvPr id="9" name="矩形 8"/>
          <p:cNvSpPr/>
          <p:nvPr userDrawn="1"/>
        </p:nvSpPr>
        <p:spPr>
          <a:xfrm>
            <a:off x="2857674" y="841948"/>
            <a:ext cx="1402001" cy="3292440"/>
          </a:xfrm>
          <a:prstGeom prst="rect">
            <a:avLst/>
          </a:prstGeom>
        </p:spPr>
        <p:txBody>
          <a:bodyPr wrap="square">
            <a:spAutoFit/>
          </a:bodyPr>
          <a:lstStyle/>
          <a:p>
            <a:pPr defTabSz="609585">
              <a:lnSpc>
                <a:spcPct val="130000"/>
              </a:lnSpc>
            </a:pPr>
            <a:r>
              <a:rPr lang="zh-CN" altLang="en-US" sz="1333" dirty="0">
                <a:solidFill>
                  <a:srgbClr val="FFFFFF"/>
                </a:solidFill>
                <a:latin typeface="Segoe UI Light"/>
                <a:cs typeface="Segoe UI Light"/>
              </a:rPr>
              <a:t>字体使用 </a:t>
            </a: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r>
              <a:rPr lang="zh-CN" altLang="en-US" sz="1333" dirty="0">
                <a:solidFill>
                  <a:srgbClr val="FFFFFF"/>
                </a:solidFill>
                <a:latin typeface="Segoe UI Light"/>
                <a:cs typeface="Segoe UI Light"/>
              </a:rPr>
              <a:t>行距</a:t>
            </a: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r>
              <a:rPr lang="zh-CN" altLang="en-US" sz="1333" dirty="0">
                <a:solidFill>
                  <a:srgbClr val="FFFFFF"/>
                </a:solidFill>
                <a:latin typeface="Segoe UI Light"/>
                <a:cs typeface="Segoe UI Light"/>
              </a:rPr>
              <a:t>背景图片出处</a:t>
            </a:r>
          </a:p>
          <a:p>
            <a:pPr defTabSz="609585">
              <a:lnSpc>
                <a:spcPct val="130000"/>
              </a:lnSpc>
            </a:pPr>
            <a:endParaRPr lang="zh-CN" altLang="en-US" sz="1333" dirty="0">
              <a:solidFill>
                <a:srgbClr val="FFFFFF"/>
              </a:solidFill>
              <a:latin typeface="Segoe UI Light"/>
              <a:cs typeface="Segoe UI Light"/>
            </a:endParaRPr>
          </a:p>
          <a:p>
            <a:pPr defTabSz="609585">
              <a:lnSpc>
                <a:spcPct val="130000"/>
              </a:lnSpc>
            </a:pPr>
            <a:endParaRPr lang="zh-CN" altLang="en-US" sz="1333" dirty="0">
              <a:solidFill>
                <a:srgbClr val="FFFFFF"/>
              </a:solidFill>
              <a:latin typeface="Segoe UI Light"/>
              <a:cs typeface="Segoe UI Light"/>
            </a:endParaRPr>
          </a:p>
          <a:p>
            <a:pPr defTabSz="609585">
              <a:lnSpc>
                <a:spcPct val="130000"/>
              </a:lnSpc>
            </a:pPr>
            <a:r>
              <a:rPr lang="zh-CN" altLang="en-US" sz="1333" dirty="0">
                <a:solidFill>
                  <a:srgbClr val="FFFFFF"/>
                </a:solidFill>
                <a:latin typeface="Segoe UI Light"/>
                <a:cs typeface="Segoe UI Light"/>
              </a:rPr>
              <a:t>声明</a:t>
            </a:r>
            <a:endParaRPr lang="en-US" altLang="zh-CN" sz="1333" dirty="0">
              <a:solidFill>
                <a:srgbClr val="FFFFFF"/>
              </a:solidFill>
              <a:latin typeface="Segoe UI Light"/>
              <a:cs typeface="Segoe UI Light"/>
            </a:endParaRPr>
          </a:p>
        </p:txBody>
      </p:sp>
      <p:sp>
        <p:nvSpPr>
          <p:cNvPr id="10" name="矩形 9"/>
          <p:cNvSpPr/>
          <p:nvPr userDrawn="1"/>
        </p:nvSpPr>
        <p:spPr>
          <a:xfrm>
            <a:off x="4395052" y="841948"/>
            <a:ext cx="3727457" cy="3825791"/>
          </a:xfrm>
          <a:prstGeom prst="rect">
            <a:avLst/>
          </a:prstGeom>
        </p:spPr>
        <p:txBody>
          <a:bodyPr wrap="square">
            <a:spAutoFit/>
          </a:bodyPr>
          <a:lstStyle/>
          <a:p>
            <a:pPr defTabSz="609585">
              <a:lnSpc>
                <a:spcPct val="130000"/>
              </a:lnSpc>
            </a:pPr>
            <a:r>
              <a:rPr lang="zh-CN" altLang="en-US" sz="1333" dirty="0">
                <a:solidFill>
                  <a:srgbClr val="FFFFFF"/>
                </a:solidFill>
                <a:latin typeface="Segoe UI Light"/>
                <a:cs typeface="Segoe UI Light"/>
              </a:rPr>
              <a:t>英文 </a:t>
            </a:r>
            <a:r>
              <a:rPr lang="en-US" altLang="zh-CN" sz="1333" dirty="0">
                <a:solidFill>
                  <a:srgbClr val="FFFFFF"/>
                </a:solidFill>
                <a:latin typeface="Segoe UI Light"/>
                <a:cs typeface="Segoe UI Light"/>
              </a:rPr>
              <a:t>Calibri</a:t>
            </a: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r>
              <a:rPr lang="zh-CN" altLang="en-US" sz="1333" dirty="0">
                <a:solidFill>
                  <a:srgbClr val="FFFFFF"/>
                </a:solidFill>
                <a:latin typeface="Segoe UI Light"/>
                <a:cs typeface="Segoe UI Light"/>
              </a:rPr>
              <a:t>中文 微软雅黑</a:t>
            </a: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r>
              <a:rPr lang="zh-CN" altLang="en-US" sz="1333" dirty="0">
                <a:solidFill>
                  <a:srgbClr val="FFFFFF"/>
                </a:solidFill>
                <a:latin typeface="Segoe UI Light"/>
                <a:cs typeface="Segoe UI Light"/>
              </a:rPr>
              <a:t>正文 </a:t>
            </a:r>
            <a:r>
              <a:rPr lang="en-US" altLang="zh-CN" sz="1333" dirty="0">
                <a:solidFill>
                  <a:srgbClr val="FFFFFF"/>
                </a:solidFill>
                <a:latin typeface="Segoe UI Light"/>
                <a:cs typeface="Segoe UI Light"/>
              </a:rPr>
              <a:t>1.3</a:t>
            </a: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r>
              <a:rPr lang="en-US" altLang="zh-CN" sz="1333" dirty="0" err="1">
                <a:solidFill>
                  <a:srgbClr val="FFFFFF"/>
                </a:solidFill>
                <a:latin typeface="Segoe UI Light"/>
                <a:cs typeface="Segoe UI Light"/>
              </a:rPr>
              <a:t>cn.bing.com</a:t>
            </a:r>
            <a:endParaRPr lang="zh-CN" altLang="en-US" sz="1333" dirty="0">
              <a:solidFill>
                <a:srgbClr val="FFFFFF"/>
              </a:solidFill>
              <a:latin typeface="Segoe UI Light"/>
              <a:cs typeface="Segoe UI Light"/>
            </a:endParaRPr>
          </a:p>
          <a:p>
            <a:pPr defTabSz="609585">
              <a:lnSpc>
                <a:spcPct val="130000"/>
              </a:lnSpc>
            </a:pPr>
            <a:endParaRPr lang="zh-CN" altLang="en-US" sz="1333" dirty="0">
              <a:solidFill>
                <a:srgbClr val="FFFFFF"/>
              </a:solidFill>
              <a:latin typeface="Segoe UI Light"/>
              <a:cs typeface="Segoe UI Light"/>
            </a:endParaRPr>
          </a:p>
          <a:p>
            <a:pPr defTabSz="609585">
              <a:lnSpc>
                <a:spcPct val="130000"/>
              </a:lnSpc>
            </a:pPr>
            <a:endParaRPr lang="zh-CN" altLang="en-US" sz="1333" dirty="0">
              <a:solidFill>
                <a:srgbClr val="FFFFFF"/>
              </a:solidFill>
              <a:latin typeface="Segoe UI Light"/>
              <a:cs typeface="Segoe UI Light"/>
            </a:endParaRPr>
          </a:p>
          <a:p>
            <a:pPr defTabSz="609585">
              <a:lnSpc>
                <a:spcPct val="130000"/>
              </a:lnSpc>
            </a:pPr>
            <a:r>
              <a:rPr lang="zh-CN" altLang="en-US" sz="1333" dirty="0">
                <a:solidFill>
                  <a:prstClr val="white"/>
                </a:solidFill>
              </a:rPr>
              <a:t>互联网是一个开放共享的平台</a:t>
            </a:r>
          </a:p>
          <a:p>
            <a:pPr defTabSz="609585">
              <a:lnSpc>
                <a:spcPct val="130000"/>
              </a:lnSpc>
            </a:pPr>
            <a:r>
              <a:rPr lang="zh-CN" altLang="en-US" sz="1333" dirty="0">
                <a:solidFill>
                  <a:prstClr val="white"/>
                </a:solidFill>
              </a:rPr>
              <a:t>Office</a:t>
            </a:r>
            <a:r>
              <a:rPr lang="en-US" altLang="zh-CN" sz="1333" dirty="0">
                <a:solidFill>
                  <a:prstClr val="white"/>
                </a:solidFill>
              </a:rPr>
              <a:t>PLUS </a:t>
            </a:r>
            <a:r>
              <a:rPr lang="zh-CN" altLang="en-US" sz="1333" dirty="0">
                <a:solidFill>
                  <a:prstClr val="white"/>
                </a:solidFill>
              </a:rPr>
              <a:t>部分设计灵感与元素来源于网络</a:t>
            </a:r>
          </a:p>
          <a:p>
            <a:pPr defTabSz="609585">
              <a:lnSpc>
                <a:spcPct val="130000"/>
              </a:lnSpc>
            </a:pPr>
            <a:r>
              <a:rPr lang="zh-CN" altLang="en-US" sz="1333" dirty="0">
                <a:solidFill>
                  <a:prstClr val="white"/>
                </a:solidFill>
              </a:rPr>
              <a:t>如有建议请联系officeplus@microsoft.com</a:t>
            </a:r>
            <a:endParaRPr lang="en-US" altLang="zh-CN" sz="1333" dirty="0">
              <a:solidFill>
                <a:srgbClr val="FFFFFF"/>
              </a:solidFill>
              <a:latin typeface="Segoe UI Light"/>
              <a:cs typeface="Segoe UI Light"/>
            </a:endParaRPr>
          </a:p>
        </p:txBody>
      </p:sp>
      <p:sp>
        <p:nvSpPr>
          <p:cNvPr id="11" name="矩形 10"/>
          <p:cNvSpPr/>
          <p:nvPr userDrawn="1"/>
        </p:nvSpPr>
        <p:spPr>
          <a:xfrm>
            <a:off x="440603" y="182445"/>
            <a:ext cx="816249" cy="256545"/>
          </a:xfrm>
          <a:prstGeom prst="rect">
            <a:avLst/>
          </a:prstGeom>
        </p:spPr>
        <p:txBody>
          <a:bodyPr wrap="none">
            <a:spAutoFit/>
          </a:bodyPr>
          <a:lstStyle/>
          <a:p>
            <a:pPr defTabSz="609585"/>
            <a:r>
              <a:rPr kumimoji="1" lang="en-US" altLang="zh-CN" sz="1067" dirty="0" err="1">
                <a:solidFill>
                  <a:srgbClr val="FFFFFF"/>
                </a:solidFill>
                <a:latin typeface="Segoe UI Light"/>
                <a:cs typeface="Segoe UI Light"/>
              </a:rPr>
              <a:t>OfficePLUS</a:t>
            </a:r>
            <a:endParaRPr lang="zh-CN" altLang="en-US" sz="1067" dirty="0">
              <a:solidFill>
                <a:srgbClr val="FFFFFF"/>
              </a:solidFill>
              <a:latin typeface="Segoe UI Light"/>
              <a:cs typeface="Segoe UI Light"/>
            </a:endParaRPr>
          </a:p>
        </p:txBody>
      </p:sp>
    </p:spTree>
    <p:extLst>
      <p:ext uri="{BB962C8B-B14F-4D97-AF65-F5344CB8AC3E}">
        <p14:creationId xmlns="" xmlns:p14="http://schemas.microsoft.com/office/powerpoint/2010/main" val="17628425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0" name="图片 9">
            <a:hlinkClick r:id="rId2"/>
          </p:cNvPr>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4286431" y="2521041"/>
            <a:ext cx="3177903" cy="418585"/>
          </a:xfrm>
          <a:prstGeom prst="rect">
            <a:avLst/>
          </a:prstGeom>
        </p:spPr>
      </p:pic>
      <p:sp>
        <p:nvSpPr>
          <p:cNvPr id="11" name="文本框 10"/>
          <p:cNvSpPr txBox="1"/>
          <p:nvPr userDrawn="1"/>
        </p:nvSpPr>
        <p:spPr>
          <a:xfrm>
            <a:off x="4259746" y="3740751"/>
            <a:ext cx="3347390" cy="297454"/>
          </a:xfrm>
          <a:prstGeom prst="rect">
            <a:avLst/>
          </a:prstGeom>
          <a:noFill/>
        </p:spPr>
        <p:txBody>
          <a:bodyPr wrap="none" rtlCol="0">
            <a:spAutoFit/>
          </a:bodyPr>
          <a:lstStyle/>
          <a:p>
            <a:pPr algn="ctr"/>
            <a:r>
              <a:rPr kumimoji="1" lang="zh-CN" altLang="en-US" sz="1333" dirty="0">
                <a:solidFill>
                  <a:schemeClr val="tx1">
                    <a:lumMod val="75000"/>
                    <a:lumOff val="25000"/>
                  </a:schemeClr>
                </a:solidFill>
              </a:rPr>
              <a:t>点击</a:t>
            </a:r>
            <a:r>
              <a:rPr kumimoji="1" lang="en-US" altLang="zh-CN" sz="1333" dirty="0">
                <a:solidFill>
                  <a:schemeClr val="tx1">
                    <a:lumMod val="75000"/>
                    <a:lumOff val="25000"/>
                  </a:schemeClr>
                </a:solidFill>
              </a:rPr>
              <a:t>Logo</a:t>
            </a:r>
            <a:r>
              <a:rPr kumimoji="1" lang="zh-CN" altLang="en-US" sz="1333" dirty="0">
                <a:solidFill>
                  <a:schemeClr val="tx1">
                    <a:lumMod val="75000"/>
                    <a:lumOff val="25000"/>
                  </a:schemeClr>
                </a:solidFill>
              </a:rPr>
              <a:t>获取更多优质模板（放映模式）</a:t>
            </a:r>
          </a:p>
        </p:txBody>
      </p:sp>
    </p:spTree>
    <p:extLst>
      <p:ext uri="{BB962C8B-B14F-4D97-AF65-F5344CB8AC3E}">
        <p14:creationId xmlns="" xmlns:p14="http://schemas.microsoft.com/office/powerpoint/2010/main" val="1294061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矩形 2"/>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 xmlns:p14="http://schemas.microsoft.com/office/powerpoint/2010/main" val="212375733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垂直排列标题与&#10;文本">
    <p:spTree>
      <p:nvGrpSpPr>
        <p:cNvPr id="1" name=""/>
        <p:cNvGrpSpPr/>
        <p:nvPr/>
      </p:nvGrpSpPr>
      <p:grpSpPr>
        <a:xfrm>
          <a:off x="0" y="0"/>
          <a:ext cx="0" cy="0"/>
          <a:chOff x="0" y="0"/>
          <a:chExt cx="0" cy="0"/>
        </a:xfrm>
      </p:grpSpPr>
      <p:pic>
        <p:nvPicPr>
          <p:cNvPr id="7" name="Picture 2" descr="http://i2.hdslb.com/video/4b/4b65d3ed49e33db0906215c78e4a47bc.jp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0" y="-104775"/>
            <a:ext cx="12192000" cy="76200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7421248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64191" y="365125"/>
            <a:ext cx="5441576" cy="473075"/>
          </a:xfrm>
          <a:prstGeom prst="rect">
            <a:avLst/>
          </a:prstGeom>
        </p:spPr>
        <p:txBody>
          <a:bodyPr>
            <a:normAutofit/>
          </a:bodyPr>
          <a:lstStyle>
            <a:lvl1pPr>
              <a:defRPr sz="2800"/>
            </a:lvl1pPr>
          </a:lstStyle>
          <a:p>
            <a:r>
              <a:rPr lang="zh-CN" altLang="en-US" dirty="0" smtClean="0"/>
              <a:t>单击此处添加标题</a:t>
            </a:r>
            <a:endParaRPr lang="zh-CN" altLang="en-US" dirty="0"/>
          </a:p>
        </p:txBody>
      </p:sp>
      <p:cxnSp>
        <p:nvCxnSpPr>
          <p:cNvPr id="7" name="直接连接符 6"/>
          <p:cNvCxnSpPr/>
          <p:nvPr userDrawn="1"/>
        </p:nvCxnSpPr>
        <p:spPr>
          <a:xfrm>
            <a:off x="400050" y="838200"/>
            <a:ext cx="18478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a:off x="2349500" y="838200"/>
            <a:ext cx="5778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文本占位符 11"/>
          <p:cNvSpPr>
            <a:spLocks noGrp="1"/>
          </p:cNvSpPr>
          <p:nvPr>
            <p:ph type="body" sz="quarter" idx="10" hasCustomPrompt="1"/>
          </p:nvPr>
        </p:nvSpPr>
        <p:spPr>
          <a:xfrm>
            <a:off x="364191" y="934851"/>
            <a:ext cx="2729286" cy="376424"/>
          </a:xfrm>
          <a:prstGeom prst="rect">
            <a:avLst/>
          </a:prstGeom>
        </p:spPr>
        <p:txBody>
          <a:bodyPr/>
          <a:lstStyle>
            <a:lvl1pPr marL="0" indent="0">
              <a:buNone/>
              <a:defRPr sz="2800"/>
            </a:lvl1pPr>
          </a:lstStyle>
          <a:p>
            <a:r>
              <a:rPr lang="en-US" altLang="zh-CN" sz="2400" dirty="0" smtClean="0">
                <a:solidFill>
                  <a:schemeClr val="tx1">
                    <a:lumMod val="75000"/>
                    <a:lumOff val="25000"/>
                  </a:schemeClr>
                </a:solidFill>
              </a:rPr>
              <a:t>ADD YOUR TITLE </a:t>
            </a:r>
            <a:endParaRPr lang="zh-CN" altLang="en-US" sz="2400" dirty="0">
              <a:solidFill>
                <a:schemeClr val="tx1">
                  <a:lumMod val="75000"/>
                  <a:lumOff val="25000"/>
                </a:schemeClr>
              </a:solidFill>
            </a:endParaRPr>
          </a:p>
        </p:txBody>
      </p:sp>
    </p:spTree>
    <p:extLst>
      <p:ext uri="{BB962C8B-B14F-4D97-AF65-F5344CB8AC3E}">
        <p14:creationId xmlns="" xmlns:p14="http://schemas.microsoft.com/office/powerpoint/2010/main" val="74242513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p:nvPr userDrawn="1"/>
        </p:nvCxnSpPr>
        <p:spPr>
          <a:xfrm>
            <a:off x="400050" y="838200"/>
            <a:ext cx="18478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nvCxnSpPr>
        <p:spPr>
          <a:xfrm>
            <a:off x="2349500" y="838200"/>
            <a:ext cx="5778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占位符 3"/>
          <p:cNvSpPr>
            <a:spLocks noGrp="1"/>
          </p:cNvSpPr>
          <p:nvPr>
            <p:ph type="body" sz="quarter" idx="11" hasCustomPrompt="1"/>
          </p:nvPr>
        </p:nvSpPr>
        <p:spPr>
          <a:xfrm>
            <a:off x="317500" y="381000"/>
            <a:ext cx="3086100" cy="457200"/>
          </a:xfrm>
          <a:prstGeom prst="rect">
            <a:avLst/>
          </a:prstGeom>
        </p:spPr>
        <p:txBody>
          <a:bodyPr/>
          <a:lstStyle>
            <a:lvl1pPr marL="0" indent="0">
              <a:buNone/>
              <a:defRPr>
                <a:solidFill>
                  <a:schemeClr val="bg1"/>
                </a:solidFill>
              </a:defRPr>
            </a:lvl1pPr>
          </a:lstStyle>
          <a:p>
            <a:pPr lvl="0"/>
            <a:r>
              <a:rPr lang="zh-CN" altLang="en-US" dirty="0" smtClean="0"/>
              <a:t>点击此处添加标题</a:t>
            </a:r>
            <a:endParaRPr lang="zh-CN" altLang="en-US" dirty="0"/>
          </a:p>
        </p:txBody>
      </p:sp>
      <p:sp>
        <p:nvSpPr>
          <p:cNvPr id="6" name="文本占位符 3"/>
          <p:cNvSpPr>
            <a:spLocks noGrp="1"/>
          </p:cNvSpPr>
          <p:nvPr>
            <p:ph type="body" sz="quarter" idx="12" hasCustomPrompt="1"/>
          </p:nvPr>
        </p:nvSpPr>
        <p:spPr>
          <a:xfrm>
            <a:off x="317500" y="860425"/>
            <a:ext cx="3086100" cy="457200"/>
          </a:xfrm>
          <a:prstGeom prst="rect">
            <a:avLst/>
          </a:prstGeom>
        </p:spPr>
        <p:txBody>
          <a:bodyPr/>
          <a:lstStyle>
            <a:lvl1pPr marL="0" indent="0">
              <a:buNone/>
              <a:defRPr sz="2400">
                <a:solidFill>
                  <a:schemeClr val="bg1"/>
                </a:solidFill>
              </a:defRPr>
            </a:lvl1pPr>
          </a:lstStyle>
          <a:p>
            <a:pPr lvl="0"/>
            <a:r>
              <a:rPr lang="en-US" altLang="zh-CN" dirty="0" smtClean="0"/>
              <a:t>ADD YOUR TITLE</a:t>
            </a:r>
            <a:endParaRPr lang="zh-CN" altLang="en-US" dirty="0"/>
          </a:p>
        </p:txBody>
      </p:sp>
    </p:spTree>
    <p:extLst>
      <p:ext uri="{BB962C8B-B14F-4D97-AF65-F5344CB8AC3E}">
        <p14:creationId xmlns="" xmlns:p14="http://schemas.microsoft.com/office/powerpoint/2010/main" val="159405289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7" name="矩形 6"/>
          <p:cNvSpPr/>
          <p:nvPr userDrawn="1"/>
        </p:nvSpPr>
        <p:spPr>
          <a:xfrm>
            <a:off x="0" y="0"/>
            <a:ext cx="3429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cxnSp>
        <p:nvCxnSpPr>
          <p:cNvPr id="4" name="直接连接符 3"/>
          <p:cNvCxnSpPr/>
          <p:nvPr userDrawn="1"/>
        </p:nvCxnSpPr>
        <p:spPr>
          <a:xfrm>
            <a:off x="400050" y="838200"/>
            <a:ext cx="18478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2349500" y="838200"/>
            <a:ext cx="5778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占位符 3"/>
          <p:cNvSpPr>
            <a:spLocks noGrp="1"/>
          </p:cNvSpPr>
          <p:nvPr>
            <p:ph type="body" sz="quarter" idx="11" hasCustomPrompt="1"/>
          </p:nvPr>
        </p:nvSpPr>
        <p:spPr>
          <a:xfrm>
            <a:off x="317500" y="381000"/>
            <a:ext cx="3086100" cy="457200"/>
          </a:xfrm>
          <a:prstGeom prst="rect">
            <a:avLst/>
          </a:prstGeom>
        </p:spPr>
        <p:txBody>
          <a:bodyPr/>
          <a:lstStyle>
            <a:lvl1pPr marL="0" indent="0">
              <a:buNone/>
              <a:defRPr>
                <a:solidFill>
                  <a:schemeClr val="bg1"/>
                </a:solidFill>
              </a:defRPr>
            </a:lvl1pPr>
          </a:lstStyle>
          <a:p>
            <a:pPr lvl="0"/>
            <a:r>
              <a:rPr lang="zh-CN" altLang="en-US" dirty="0" smtClean="0"/>
              <a:t>点击此处添加标题</a:t>
            </a:r>
            <a:endParaRPr lang="zh-CN" altLang="en-US" dirty="0"/>
          </a:p>
        </p:txBody>
      </p:sp>
      <p:sp>
        <p:nvSpPr>
          <p:cNvPr id="9" name="文本占位符 3"/>
          <p:cNvSpPr>
            <a:spLocks noGrp="1"/>
          </p:cNvSpPr>
          <p:nvPr>
            <p:ph type="body" sz="quarter" idx="12" hasCustomPrompt="1"/>
          </p:nvPr>
        </p:nvSpPr>
        <p:spPr>
          <a:xfrm>
            <a:off x="317500" y="860425"/>
            <a:ext cx="3086100" cy="457200"/>
          </a:xfrm>
          <a:prstGeom prst="rect">
            <a:avLst/>
          </a:prstGeom>
        </p:spPr>
        <p:txBody>
          <a:bodyPr/>
          <a:lstStyle>
            <a:lvl1pPr marL="0" indent="0">
              <a:buNone/>
              <a:defRPr sz="2400">
                <a:solidFill>
                  <a:schemeClr val="bg1"/>
                </a:solidFill>
              </a:defRPr>
            </a:lvl1pPr>
          </a:lstStyle>
          <a:p>
            <a:pPr lvl="0"/>
            <a:r>
              <a:rPr lang="en-US" altLang="zh-CN" dirty="0" smtClean="0"/>
              <a:t>ADD YOUR TITLE</a:t>
            </a:r>
            <a:endParaRPr lang="zh-CN" altLang="en-US" dirty="0"/>
          </a:p>
        </p:txBody>
      </p:sp>
    </p:spTree>
    <p:extLst>
      <p:ext uri="{BB962C8B-B14F-4D97-AF65-F5344CB8AC3E}">
        <p14:creationId xmlns="" xmlns:p14="http://schemas.microsoft.com/office/powerpoint/2010/main" val="257113335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
        <p:nvSpPr>
          <p:cNvPr id="7" name="矩形 6"/>
          <p:cNvSpPr/>
          <p:nvPr userDrawn="1"/>
        </p:nvSpPr>
        <p:spPr>
          <a:xfrm>
            <a:off x="0" y="0"/>
            <a:ext cx="3429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cxnSp>
        <p:nvCxnSpPr>
          <p:cNvPr id="4" name="直接连接符 3"/>
          <p:cNvCxnSpPr/>
          <p:nvPr userDrawn="1"/>
        </p:nvCxnSpPr>
        <p:spPr>
          <a:xfrm>
            <a:off x="400050" y="838200"/>
            <a:ext cx="18478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2349500" y="838200"/>
            <a:ext cx="5778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占位符 3"/>
          <p:cNvSpPr>
            <a:spLocks noGrp="1"/>
          </p:cNvSpPr>
          <p:nvPr>
            <p:ph type="body" sz="quarter" idx="11" hasCustomPrompt="1"/>
          </p:nvPr>
        </p:nvSpPr>
        <p:spPr>
          <a:xfrm>
            <a:off x="317500" y="381000"/>
            <a:ext cx="3086100" cy="457200"/>
          </a:xfrm>
          <a:prstGeom prst="rect">
            <a:avLst/>
          </a:prstGeom>
        </p:spPr>
        <p:txBody>
          <a:bodyPr/>
          <a:lstStyle>
            <a:lvl1pPr marL="0" indent="0">
              <a:buNone/>
              <a:defRPr>
                <a:solidFill>
                  <a:schemeClr val="bg1"/>
                </a:solidFill>
              </a:defRPr>
            </a:lvl1pPr>
          </a:lstStyle>
          <a:p>
            <a:pPr lvl="0"/>
            <a:r>
              <a:rPr lang="zh-CN" altLang="en-US" dirty="0" smtClean="0"/>
              <a:t>点击此处添加标题</a:t>
            </a:r>
            <a:endParaRPr lang="zh-CN" altLang="en-US" dirty="0"/>
          </a:p>
        </p:txBody>
      </p:sp>
      <p:sp>
        <p:nvSpPr>
          <p:cNvPr id="9" name="文本占位符 3"/>
          <p:cNvSpPr>
            <a:spLocks noGrp="1"/>
          </p:cNvSpPr>
          <p:nvPr>
            <p:ph type="body" sz="quarter" idx="12" hasCustomPrompt="1"/>
          </p:nvPr>
        </p:nvSpPr>
        <p:spPr>
          <a:xfrm>
            <a:off x="317500" y="860425"/>
            <a:ext cx="3086100" cy="457200"/>
          </a:xfrm>
          <a:prstGeom prst="rect">
            <a:avLst/>
          </a:prstGeom>
        </p:spPr>
        <p:txBody>
          <a:bodyPr/>
          <a:lstStyle>
            <a:lvl1pPr marL="0" indent="0">
              <a:buNone/>
              <a:defRPr sz="2400">
                <a:solidFill>
                  <a:schemeClr val="bg1"/>
                </a:solidFill>
              </a:defRPr>
            </a:lvl1pPr>
          </a:lstStyle>
          <a:p>
            <a:pPr lvl="0"/>
            <a:r>
              <a:rPr lang="en-US" altLang="zh-CN" dirty="0" smtClean="0"/>
              <a:t>ADD YOUR TITLE</a:t>
            </a:r>
            <a:endParaRPr lang="zh-CN" altLang="en-US" dirty="0"/>
          </a:p>
        </p:txBody>
      </p:sp>
    </p:spTree>
    <p:extLst>
      <p:ext uri="{BB962C8B-B14F-4D97-AF65-F5344CB8AC3E}">
        <p14:creationId xmlns="" xmlns:p14="http://schemas.microsoft.com/office/powerpoint/2010/main" val="257113335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7" name="矩形 6"/>
          <p:cNvSpPr/>
          <p:nvPr userDrawn="1"/>
        </p:nvSpPr>
        <p:spPr>
          <a:xfrm>
            <a:off x="0" y="0"/>
            <a:ext cx="3429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cxnSp>
        <p:nvCxnSpPr>
          <p:cNvPr id="4" name="直接连接符 3"/>
          <p:cNvCxnSpPr/>
          <p:nvPr userDrawn="1"/>
        </p:nvCxnSpPr>
        <p:spPr>
          <a:xfrm>
            <a:off x="400050" y="838200"/>
            <a:ext cx="18478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2349500" y="838200"/>
            <a:ext cx="5778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占位符 3"/>
          <p:cNvSpPr>
            <a:spLocks noGrp="1"/>
          </p:cNvSpPr>
          <p:nvPr>
            <p:ph type="body" sz="quarter" idx="11" hasCustomPrompt="1"/>
          </p:nvPr>
        </p:nvSpPr>
        <p:spPr>
          <a:xfrm>
            <a:off x="317500" y="381000"/>
            <a:ext cx="3086100" cy="457200"/>
          </a:xfrm>
          <a:prstGeom prst="rect">
            <a:avLst/>
          </a:prstGeom>
        </p:spPr>
        <p:txBody>
          <a:bodyPr/>
          <a:lstStyle>
            <a:lvl1pPr marL="0" indent="0">
              <a:buNone/>
              <a:defRPr>
                <a:solidFill>
                  <a:schemeClr val="bg1"/>
                </a:solidFill>
              </a:defRPr>
            </a:lvl1pPr>
          </a:lstStyle>
          <a:p>
            <a:pPr lvl="0"/>
            <a:r>
              <a:rPr lang="zh-CN" altLang="en-US" dirty="0" smtClean="0"/>
              <a:t>点击此处添加标题</a:t>
            </a:r>
            <a:endParaRPr lang="zh-CN" altLang="en-US" dirty="0"/>
          </a:p>
        </p:txBody>
      </p:sp>
      <p:sp>
        <p:nvSpPr>
          <p:cNvPr id="9" name="文本占位符 3"/>
          <p:cNvSpPr>
            <a:spLocks noGrp="1"/>
          </p:cNvSpPr>
          <p:nvPr>
            <p:ph type="body" sz="quarter" idx="12" hasCustomPrompt="1"/>
          </p:nvPr>
        </p:nvSpPr>
        <p:spPr>
          <a:xfrm>
            <a:off x="317500" y="860425"/>
            <a:ext cx="3086100" cy="457200"/>
          </a:xfrm>
          <a:prstGeom prst="rect">
            <a:avLst/>
          </a:prstGeom>
        </p:spPr>
        <p:txBody>
          <a:bodyPr/>
          <a:lstStyle>
            <a:lvl1pPr marL="0" indent="0">
              <a:buNone/>
              <a:defRPr sz="2400">
                <a:solidFill>
                  <a:schemeClr val="bg1"/>
                </a:solidFill>
              </a:defRPr>
            </a:lvl1pPr>
          </a:lstStyle>
          <a:p>
            <a:pPr lvl="0"/>
            <a:r>
              <a:rPr lang="en-US" altLang="zh-CN" dirty="0" smtClean="0"/>
              <a:t>ADD YOUR TITLE</a:t>
            </a:r>
            <a:endParaRPr lang="zh-CN" altLang="en-US" dirty="0"/>
          </a:p>
        </p:txBody>
      </p:sp>
    </p:spTree>
    <p:extLst>
      <p:ext uri="{BB962C8B-B14F-4D97-AF65-F5344CB8AC3E}">
        <p14:creationId xmlns="" xmlns:p14="http://schemas.microsoft.com/office/powerpoint/2010/main" val="257113335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7" name="矩形 6"/>
          <p:cNvSpPr/>
          <p:nvPr userDrawn="1"/>
        </p:nvSpPr>
        <p:spPr>
          <a:xfrm>
            <a:off x="0" y="0"/>
            <a:ext cx="3429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cxnSp>
        <p:nvCxnSpPr>
          <p:cNvPr id="4" name="直接连接符 3"/>
          <p:cNvCxnSpPr/>
          <p:nvPr userDrawn="1"/>
        </p:nvCxnSpPr>
        <p:spPr>
          <a:xfrm>
            <a:off x="400050" y="838200"/>
            <a:ext cx="18478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2349500" y="838200"/>
            <a:ext cx="5778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占位符 3"/>
          <p:cNvSpPr>
            <a:spLocks noGrp="1"/>
          </p:cNvSpPr>
          <p:nvPr>
            <p:ph type="body" sz="quarter" idx="11" hasCustomPrompt="1"/>
          </p:nvPr>
        </p:nvSpPr>
        <p:spPr>
          <a:xfrm>
            <a:off x="317500" y="381000"/>
            <a:ext cx="3086100" cy="457200"/>
          </a:xfrm>
          <a:prstGeom prst="rect">
            <a:avLst/>
          </a:prstGeom>
        </p:spPr>
        <p:txBody>
          <a:bodyPr/>
          <a:lstStyle>
            <a:lvl1pPr marL="0" indent="0">
              <a:buNone/>
              <a:defRPr>
                <a:solidFill>
                  <a:schemeClr val="bg1"/>
                </a:solidFill>
              </a:defRPr>
            </a:lvl1pPr>
          </a:lstStyle>
          <a:p>
            <a:pPr lvl="0"/>
            <a:r>
              <a:rPr lang="zh-CN" altLang="en-US" dirty="0" smtClean="0"/>
              <a:t>点击此处添加标题</a:t>
            </a:r>
            <a:endParaRPr lang="zh-CN" altLang="en-US" dirty="0"/>
          </a:p>
        </p:txBody>
      </p:sp>
      <p:sp>
        <p:nvSpPr>
          <p:cNvPr id="9" name="文本占位符 3"/>
          <p:cNvSpPr>
            <a:spLocks noGrp="1"/>
          </p:cNvSpPr>
          <p:nvPr>
            <p:ph type="body" sz="quarter" idx="12" hasCustomPrompt="1"/>
          </p:nvPr>
        </p:nvSpPr>
        <p:spPr>
          <a:xfrm>
            <a:off x="317500" y="860425"/>
            <a:ext cx="3086100" cy="457200"/>
          </a:xfrm>
          <a:prstGeom prst="rect">
            <a:avLst/>
          </a:prstGeom>
        </p:spPr>
        <p:txBody>
          <a:bodyPr/>
          <a:lstStyle>
            <a:lvl1pPr marL="0" indent="0">
              <a:buNone/>
              <a:defRPr sz="2400">
                <a:solidFill>
                  <a:schemeClr val="bg1"/>
                </a:solidFill>
              </a:defRPr>
            </a:lvl1pPr>
          </a:lstStyle>
          <a:p>
            <a:pPr lvl="0"/>
            <a:r>
              <a:rPr lang="en-US" altLang="zh-CN" dirty="0" smtClean="0"/>
              <a:t>ADD YOUR TITLE</a:t>
            </a:r>
            <a:endParaRPr lang="zh-CN" altLang="en-US" dirty="0"/>
          </a:p>
        </p:txBody>
      </p:sp>
    </p:spTree>
    <p:extLst>
      <p:ext uri="{BB962C8B-B14F-4D97-AF65-F5344CB8AC3E}">
        <p14:creationId xmlns="" xmlns:p14="http://schemas.microsoft.com/office/powerpoint/2010/main" val="257113335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471458744"/>
      </p:ext>
    </p:extLst>
  </p:cSld>
  <p:clrMap bg1="lt1" tx1="dk1" bg2="lt2" tx2="dk2" accent1="accent1" accent2="accent2" accent3="accent3" accent4="accent4" accent5="accent5" accent6="accent6" hlink="hlink" folHlink="folHlink"/>
  <p:sldLayoutIdLst>
    <p:sldLayoutId id="2147483649" r:id="rId1"/>
    <p:sldLayoutId id="2147483672" r:id="rId2"/>
    <p:sldLayoutId id="2147483659" r:id="rId3"/>
    <p:sldLayoutId id="2147483650" r:id="rId4"/>
    <p:sldLayoutId id="2147483676" r:id="rId5"/>
    <p:sldLayoutId id="2147483677" r:id="rId6"/>
    <p:sldLayoutId id="2147483696" r:id="rId7"/>
    <p:sldLayoutId id="2147483694" r:id="rId8"/>
    <p:sldLayoutId id="2147483695" r:id="rId9"/>
    <p:sldLayoutId id="2147483678" r:id="rId10"/>
    <p:sldLayoutId id="2147483679" r:id="rId11"/>
    <p:sldLayoutId id="214748368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www.myhkdoc.com/NCMI/Hospital/college.php" TargetMode="Externa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www.myhkdoc.com/NCMI/CMS/BaseInfo/subcategory.php" TargetMode="External"/><Relationship Id="rId7" Type="http://schemas.openxmlformats.org/officeDocument/2006/relationships/image" Target="../media/image24.png"/><Relationship Id="rId2" Type="http://schemas.openxmlformats.org/officeDocument/2006/relationships/hyperlink" Target="http://www.myhkdoc.com/NCMI/CMS/BaseInfo/category.php" TargetMode="Externa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www.myhkdoc.com/NCMI/CMS/Doctor/doctorrecom.php?action=edit" TargetMode="Externa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www.myhkdoc.com/NCMI/CMS/Doctor/doctor.php" TargetMode="Externa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www.myhkdoc.com/NCMI/CMS/BaseInfo/hospital.php" TargetMode="Externa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www.myhkdoc.com/NCMI/CMS/Website/base.php" TargetMode="Externa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www.myhkdoc.com/NCMI/CMS/Website/base.php" TargetMode="Externa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hyperlink" Target="http://www.myhkdoc.com/NCMI/CMS/Doctor/doctor.php" TargetMode="External"/><Relationship Id="rId2" Type="http://schemas.openxmlformats.org/officeDocument/2006/relationships/hyperlink" Target="http://www.myhkdoc.com/NCMI/Doctor/doctorlist.php" TargetMode="Externa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hyperlink" Target="http://www.myhkdoc.com/NCMI/CMS/Doctor/doctor.php?action=edit&amp;id=1" TargetMode="External"/><Relationship Id="rId2" Type="http://schemas.openxmlformats.org/officeDocument/2006/relationships/hyperlink" Target="http://www.myhkdoc.com/NCMI/Doctor/doctor.php?id=1" TargetMode="Externa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hyperlink" Target="http://www.myhkdoc.com/NCMI/CMS/BaseInfo/hospital.php" TargetMode="External"/><Relationship Id="rId2" Type="http://schemas.openxmlformats.org/officeDocument/2006/relationships/hyperlink" Target="http://www.myhkdoc.com/NCMI/Hospital/hospitallist.php" TargetMode="External"/><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hyperlink" Target="http://www.myhkdoc.com/NCMI/CMS/BaseInfo/hospital.php?action=edit&amp;id=2" TargetMode="External"/><Relationship Id="rId2" Type="http://schemas.openxmlformats.org/officeDocument/2006/relationships/hyperlink" Target="http://www.myhkdoc.com/NCMI/Hospital/hospital.php?id=2" TargetMode="External"/><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www.myhkdoc.com/NCMI/Service/doctorlist.php" TargetMode="Externa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www.myhkdoc.com/NCMI/Member/info.php" TargetMode="Externa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www.myhkdoc.com/NCMI/Member/info.php" TargetMode="External"/><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www.myhkdoc.com/NCMI/Member/reg.php" TargetMode="Externa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www.myhkdoc.com/NCMI/Member/filelist.php" TargetMode="Externa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www.myhkdoc.com/NCMI/Member/caselist.php" TargetMode="Externa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www.myhkdoc.com/NCMI/Member/bookinglist.php" TargetMode="Externa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www.myhkdoc.com/NCMI/CMS/Doctor/doctor.php" TargetMode="External"/><Relationship Id="rId1" Type="http://schemas.openxmlformats.org/officeDocument/2006/relationships/slideLayout" Target="../slideLayouts/slideLayout8.xml"/><Relationship Id="rId4" Type="http://schemas.openxmlformats.org/officeDocument/2006/relationships/image" Target="../media/image77.png"/></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www.myhkdoc.com/NCMI/User/login.php"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myhkdoc.com/NCMI/CMS/" TargetMode="Externa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www.myhkdoc.com/NCMI/User/dashboard.php" TargetMode="Externa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www.myhkdoc.com/NCMI/User/scheduleupdate.php" TargetMode="Externa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www.myhkdoc.com/NCMI/User/meetinglist.php?from=2016-01-10&amp;to=2016-01-10" TargetMode="Externa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www.gensee.com/contact.php" TargetMode="Externa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www.yuntongxun.com/" TargetMode="Externa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www.alipay.com/" TargetMode="Externa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hyperlink" Target="http://www.myhkdoc.com/ncmi/welive/" TargetMode="External"/><Relationship Id="rId1" Type="http://schemas.openxmlformats.org/officeDocument/2006/relationships/slideLayout" Target="../slideLayouts/slideLayout9.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9.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myhkdoc.com/NCMI/index"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hyperlink" Target="http://www.myhkdoc.com/NCMI/index.php" TargetMode="Externa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www.myhkdoc.com/NCMI/CMS/Website/notice.php?action=edit" TargetMode="Externa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www.myhkdoc.com/NCMI/CMS/Website/banner.php" TargetMode="Externa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www.myhkdoc.com/NCMI/CMS/BaseInfo/department.php" TargetMode="External"/><Relationship Id="rId7" Type="http://schemas.openxmlformats.org/officeDocument/2006/relationships/image" Target="../media/image18.png"/><Relationship Id="rId2" Type="http://schemas.openxmlformats.org/officeDocument/2006/relationships/hyperlink" Target="http://www.myhkdoc.com/NCMI/CMS/BaseInfo/college.php" TargetMode="Externa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26180" y="2237146"/>
            <a:ext cx="9515475" cy="264795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665507" y="2308436"/>
            <a:ext cx="8836819" cy="1015663"/>
          </a:xfrm>
          <a:prstGeom prst="rect">
            <a:avLst/>
          </a:prstGeom>
          <a:noFill/>
        </p:spPr>
        <p:txBody>
          <a:bodyPr wrap="square" rtlCol="0">
            <a:spAutoFit/>
          </a:bodyPr>
          <a:lstStyle/>
          <a:p>
            <a:r>
              <a:rPr lang="zh-CN" altLang="en-US" sz="6000" b="1" dirty="0" smtClean="0">
                <a:solidFill>
                  <a:schemeClr val="bg1"/>
                </a:solidFill>
              </a:rPr>
              <a:t>家庭医生服务解决方案</a:t>
            </a:r>
            <a:endParaRPr lang="zh-CN" altLang="en-US" sz="6000" b="1" dirty="0">
              <a:solidFill>
                <a:schemeClr val="bg1"/>
              </a:solidFill>
            </a:endParaRPr>
          </a:p>
        </p:txBody>
      </p:sp>
      <p:cxnSp>
        <p:nvCxnSpPr>
          <p:cNvPr id="4" name="直接连接符 3"/>
          <p:cNvCxnSpPr/>
          <p:nvPr/>
        </p:nvCxnSpPr>
        <p:spPr>
          <a:xfrm>
            <a:off x="1811955" y="3324099"/>
            <a:ext cx="44577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742108" y="4075443"/>
            <a:ext cx="2832755" cy="400105"/>
          </a:xfrm>
          <a:prstGeom prst="rect">
            <a:avLst/>
          </a:prstGeom>
          <a:noFill/>
        </p:spPr>
        <p:txBody>
          <a:bodyPr wrap="none" lIns="91436" tIns="45718" rIns="91436" bIns="45718" rtlCol="0">
            <a:spAutoFit/>
          </a:bodyPr>
          <a:lstStyle/>
          <a:p>
            <a:r>
              <a:rPr kumimoji="1" lang="en-US" altLang="zh-CN" sz="2000" b="1" dirty="0">
                <a:solidFill>
                  <a:schemeClr val="bg1"/>
                </a:solidFill>
                <a:ea typeface="宋体"/>
                <a:cs typeface="Arial"/>
              </a:rPr>
              <a:t>PRESENTED</a:t>
            </a:r>
            <a:r>
              <a:rPr kumimoji="1" lang="zh-CN" altLang="en-US" sz="2000" b="1" dirty="0">
                <a:solidFill>
                  <a:schemeClr val="bg1"/>
                </a:solidFill>
                <a:ea typeface="宋体"/>
                <a:cs typeface="Arial"/>
              </a:rPr>
              <a:t> </a:t>
            </a:r>
            <a:r>
              <a:rPr kumimoji="1" lang="en-US" altLang="zh-CN" sz="2000" b="1" dirty="0">
                <a:solidFill>
                  <a:schemeClr val="bg1"/>
                </a:solidFill>
                <a:ea typeface="宋体"/>
                <a:cs typeface="Arial"/>
              </a:rPr>
              <a:t>BY</a:t>
            </a:r>
            <a:r>
              <a:rPr kumimoji="1" lang="zh-CN" altLang="en-US" sz="2000" b="1" dirty="0">
                <a:solidFill>
                  <a:schemeClr val="bg1"/>
                </a:solidFill>
                <a:ea typeface="宋体"/>
                <a:cs typeface="Arial"/>
              </a:rPr>
              <a:t> </a:t>
            </a:r>
            <a:r>
              <a:rPr kumimoji="1" lang="zh-CN" altLang="en-US" sz="2000" b="1" dirty="0" smtClean="0">
                <a:solidFill>
                  <a:schemeClr val="bg1"/>
                </a:solidFill>
                <a:ea typeface="宋体"/>
                <a:cs typeface="Arial"/>
              </a:rPr>
              <a:t>基卫医疗</a:t>
            </a:r>
            <a:endParaRPr kumimoji="1" lang="zh-CN" altLang="en-US" sz="2000" b="1" dirty="0">
              <a:solidFill>
                <a:schemeClr val="bg1"/>
              </a:solidFill>
              <a:ea typeface="宋体"/>
              <a:cs typeface="Arial"/>
            </a:endParaRPr>
          </a:p>
        </p:txBody>
      </p:sp>
      <p:sp>
        <p:nvSpPr>
          <p:cNvPr id="6" name="文本框 5"/>
          <p:cNvSpPr txBox="1"/>
          <p:nvPr/>
        </p:nvSpPr>
        <p:spPr>
          <a:xfrm>
            <a:off x="1742108" y="3400243"/>
            <a:ext cx="2236502" cy="707882"/>
          </a:xfrm>
          <a:prstGeom prst="rect">
            <a:avLst/>
          </a:prstGeom>
          <a:noFill/>
        </p:spPr>
        <p:txBody>
          <a:bodyPr wrap="none" lIns="91436" tIns="45718" rIns="91436" bIns="45718" rtlCol="0">
            <a:spAutoFit/>
          </a:bodyPr>
          <a:lstStyle/>
          <a:p>
            <a:pPr defTabSz="1451538" fontAlgn="base">
              <a:spcBef>
                <a:spcPct val="0"/>
              </a:spcBef>
              <a:spcAft>
                <a:spcPct val="0"/>
              </a:spcAft>
            </a:pPr>
            <a:r>
              <a:rPr kumimoji="1" lang="zh-CN" altLang="en-US" sz="4000" b="1" dirty="0" smtClean="0">
                <a:solidFill>
                  <a:srgbClr val="FFFFFF"/>
                </a:solidFill>
                <a:ea typeface="+mj-ea"/>
                <a:cs typeface="Arial"/>
              </a:rPr>
              <a:t>系统介绍</a:t>
            </a:r>
            <a:endParaRPr kumimoji="1" lang="zh-CN" altLang="en-US" dirty="0">
              <a:solidFill>
                <a:srgbClr val="000000"/>
              </a:solidFill>
              <a:ea typeface="+mj-ea"/>
              <a:cs typeface="宋体" charset="0"/>
            </a:endParaRPr>
          </a:p>
        </p:txBody>
      </p:sp>
    </p:spTree>
    <p:extLst>
      <p:ext uri="{BB962C8B-B14F-4D97-AF65-F5344CB8AC3E}">
        <p14:creationId xmlns="" xmlns:p14="http://schemas.microsoft.com/office/powerpoint/2010/main" val="18729494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latin typeface="微软雅黑" panose="020B0503020204020204" pitchFamily="34" charset="-122"/>
                <a:ea typeface="微软雅黑" panose="020B0503020204020204" pitchFamily="34" charset="-122"/>
              </a:rPr>
              <a:t>系统介绍</a:t>
            </a:r>
            <a:endParaRPr lang="zh-CN" altLang="en-US" dirty="0">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2"/>
          </p:nvPr>
        </p:nvSpPr>
        <p:spPr/>
        <p:txBody>
          <a:bodyPr/>
          <a:lstStyle/>
          <a:p>
            <a:r>
              <a:rPr lang="zh-CN" altLang="en-US" dirty="0" smtClean="0"/>
              <a:t>首页</a:t>
            </a:r>
            <a:r>
              <a:rPr lang="en-US" altLang="zh-CN" dirty="0" smtClean="0"/>
              <a:t>-</a:t>
            </a:r>
            <a:r>
              <a:rPr lang="zh-CN" altLang="en-US" dirty="0" smtClean="0">
                <a:latin typeface="微软雅黑" panose="020B0503020204020204" pitchFamily="34" charset="-122"/>
                <a:ea typeface="微软雅黑" panose="020B0503020204020204" pitchFamily="34" charset="-122"/>
              </a:rPr>
              <a:t>按科室找医生</a:t>
            </a:r>
            <a:endParaRPr lang="zh-CN" altLang="en-US" dirty="0"/>
          </a:p>
        </p:txBody>
      </p:sp>
      <p:sp>
        <p:nvSpPr>
          <p:cNvPr id="6" name="矩形 5"/>
          <p:cNvSpPr/>
          <p:nvPr/>
        </p:nvSpPr>
        <p:spPr>
          <a:xfrm>
            <a:off x="390525" y="2418414"/>
            <a:ext cx="2603500" cy="3761013"/>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点击科室或者输入关键字后，进入专科搜索界面</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按照专科</a:t>
            </a:r>
            <a:r>
              <a:rPr lang="en-US" altLang="zh-CN" sz="1400" dirty="0" smtClean="0">
                <a:solidFill>
                  <a:schemeClr val="bg1"/>
                </a:solidFill>
                <a:latin typeface="微软雅黑" panose="020B0503020204020204" pitchFamily="34" charset="-122"/>
                <a:ea typeface="微软雅黑" panose="020B0503020204020204" pitchFamily="34" charset="-122"/>
              </a:rPr>
              <a:t>-》</a:t>
            </a:r>
            <a:r>
              <a:rPr lang="zh-CN" altLang="en-US" sz="1400" dirty="0" smtClean="0">
                <a:solidFill>
                  <a:schemeClr val="bg1"/>
                </a:solidFill>
                <a:latin typeface="微软雅黑" panose="020B0503020204020204" pitchFamily="34" charset="-122"/>
                <a:ea typeface="微软雅黑" panose="020B0503020204020204" pitchFamily="34" charset="-122"/>
              </a:rPr>
              <a:t>科室的形式快速为患者找到相关的科室</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右边疾病则可以搜索对应的科室可治疗疾病</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输入关键字重新筛选相关专科</a:t>
            </a:r>
            <a:r>
              <a:rPr lang="en-US" altLang="zh-CN" sz="1400" dirty="0" smtClean="0">
                <a:solidFill>
                  <a:schemeClr val="bg1"/>
                </a:solidFill>
                <a:latin typeface="微软雅黑" panose="020B0503020204020204" pitchFamily="34" charset="-122"/>
                <a:ea typeface="微软雅黑" panose="020B0503020204020204" pitchFamily="34" charset="-122"/>
              </a:rPr>
              <a:t>-》</a:t>
            </a:r>
            <a:r>
              <a:rPr lang="zh-CN" altLang="en-US" sz="1400" dirty="0" smtClean="0">
                <a:solidFill>
                  <a:schemeClr val="bg1"/>
                </a:solidFill>
                <a:latin typeface="微软雅黑" panose="020B0503020204020204" pitchFamily="34" charset="-122"/>
                <a:ea typeface="微软雅黑" panose="020B0503020204020204" pitchFamily="34" charset="-122"/>
              </a:rPr>
              <a:t>科室</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链接：</a:t>
            </a:r>
            <a:r>
              <a:rPr lang="en-US" altLang="zh-CN" sz="1400" dirty="0" smtClean="0">
                <a:solidFill>
                  <a:schemeClr val="bg1"/>
                </a:solidFill>
                <a:latin typeface="微软雅黑" panose="020B0503020204020204" pitchFamily="34" charset="-122"/>
                <a:ea typeface="微软雅黑" panose="020B0503020204020204" pitchFamily="34" charset="-122"/>
              </a:rPr>
              <a:t> </a:t>
            </a:r>
            <a:r>
              <a:rPr lang="en-US" altLang="zh-CN" sz="1400" dirty="0" smtClean="0">
                <a:solidFill>
                  <a:schemeClr val="bg1"/>
                </a:solidFill>
                <a:latin typeface="微软雅黑" panose="020B0503020204020204" pitchFamily="34" charset="-122"/>
                <a:ea typeface="微软雅黑" panose="020B0503020204020204" pitchFamily="34" charset="-122"/>
                <a:hlinkClick r:id="rId2"/>
              </a:rPr>
              <a:t>http://www.myhkdoc.com/NCMI/Hospital/college.php</a:t>
            </a:r>
            <a:r>
              <a:rPr lang="en-US" altLang="zh-CN" sz="1400" dirty="0" smtClean="0">
                <a:solidFill>
                  <a:schemeClr val="bg1"/>
                </a:solidFill>
                <a:latin typeface="微软雅黑" panose="020B0503020204020204" pitchFamily="34" charset="-122"/>
                <a:ea typeface="微软雅黑" panose="020B0503020204020204" pitchFamily="34" charset="-122"/>
              </a:rPr>
              <a:t> </a:t>
            </a: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4100" name="Picture 4"/>
          <p:cNvPicPr>
            <a:picLocks noChangeAspect="1" noChangeArrowheads="1"/>
          </p:cNvPicPr>
          <p:nvPr/>
        </p:nvPicPr>
        <p:blipFill>
          <a:blip r:embed="rId3" cstate="print"/>
          <a:srcRect/>
          <a:stretch>
            <a:fillRect/>
          </a:stretch>
        </p:blipFill>
        <p:spPr bwMode="auto">
          <a:xfrm>
            <a:off x="3652839" y="171451"/>
            <a:ext cx="6744799" cy="723900"/>
          </a:xfrm>
          <a:prstGeom prst="rect">
            <a:avLst/>
          </a:prstGeom>
          <a:noFill/>
          <a:ln w="9525">
            <a:noFill/>
            <a:miter lim="800000"/>
            <a:headEnd/>
            <a:tailEnd/>
          </a:ln>
        </p:spPr>
      </p:pic>
      <p:pic>
        <p:nvPicPr>
          <p:cNvPr id="8194" name="Picture 2"/>
          <p:cNvPicPr>
            <a:picLocks noChangeAspect="1" noChangeArrowheads="1"/>
          </p:cNvPicPr>
          <p:nvPr/>
        </p:nvPicPr>
        <p:blipFill>
          <a:blip r:embed="rId4" cstate="print"/>
          <a:srcRect/>
          <a:stretch>
            <a:fillRect/>
          </a:stretch>
        </p:blipFill>
        <p:spPr bwMode="auto">
          <a:xfrm>
            <a:off x="3643313" y="1133475"/>
            <a:ext cx="6981825" cy="1981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latin typeface="微软雅黑" panose="020B0503020204020204" pitchFamily="34" charset="-122"/>
                <a:ea typeface="微软雅黑" panose="020B0503020204020204" pitchFamily="34" charset="-122"/>
              </a:rPr>
              <a:t>系统介绍</a:t>
            </a:r>
            <a:endParaRPr lang="zh-CN" altLang="en-US" dirty="0">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2"/>
          </p:nvPr>
        </p:nvSpPr>
        <p:spPr/>
        <p:txBody>
          <a:bodyPr/>
          <a:lstStyle/>
          <a:p>
            <a:r>
              <a:rPr lang="zh-CN" altLang="en-US" dirty="0" smtClean="0"/>
              <a:t>首页</a:t>
            </a:r>
            <a:r>
              <a:rPr lang="en-US" altLang="zh-CN" dirty="0" smtClean="0"/>
              <a:t>-</a:t>
            </a:r>
            <a:r>
              <a:rPr lang="zh-CN" altLang="en-US" dirty="0" smtClean="0">
                <a:latin typeface="微软雅黑" panose="020B0503020204020204" pitchFamily="34" charset="-122"/>
                <a:ea typeface="微软雅黑" panose="020B0503020204020204" pitchFamily="34" charset="-122"/>
              </a:rPr>
              <a:t>科室对应疾病</a:t>
            </a:r>
            <a:endParaRPr lang="zh-CN" altLang="en-US" dirty="0"/>
          </a:p>
        </p:txBody>
      </p:sp>
      <p:sp>
        <p:nvSpPr>
          <p:cNvPr id="6" name="矩形 5"/>
          <p:cNvSpPr/>
          <p:nvPr/>
        </p:nvSpPr>
        <p:spPr>
          <a:xfrm>
            <a:off x="381000" y="1475439"/>
            <a:ext cx="2603500" cy="5189097"/>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右侧的疾病种类列表</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对应系统的后台管理</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疾病大类管理：</a:t>
            </a:r>
            <a:r>
              <a:rPr lang="en-US" altLang="zh-CN" sz="1400" dirty="0" smtClean="0">
                <a:solidFill>
                  <a:schemeClr val="bg1"/>
                </a:solidFill>
                <a:latin typeface="微软雅黑" panose="020B0503020204020204" pitchFamily="34" charset="-122"/>
                <a:ea typeface="微软雅黑" panose="020B0503020204020204" pitchFamily="34" charset="-122"/>
              </a:rPr>
              <a:t> </a:t>
            </a:r>
            <a:r>
              <a:rPr lang="en-US" altLang="zh-CN" sz="1400" dirty="0" smtClean="0">
                <a:solidFill>
                  <a:schemeClr val="bg1"/>
                </a:solidFill>
                <a:latin typeface="微软雅黑" panose="020B0503020204020204" pitchFamily="34" charset="-122"/>
                <a:ea typeface="微软雅黑" panose="020B0503020204020204" pitchFamily="34" charset="-122"/>
                <a:hlinkClick r:id="rId2"/>
              </a:rPr>
              <a:t>http://www.myhkdoc.com/NCMI/CMS/BaseInfo/category.php</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疾病小类管理：</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en-US" altLang="zh-CN" sz="1400" dirty="0" smtClean="0">
                <a:solidFill>
                  <a:schemeClr val="bg1"/>
                </a:solidFill>
                <a:latin typeface="微软雅黑" panose="020B0503020204020204" pitchFamily="34" charset="-122"/>
                <a:ea typeface="微软雅黑" panose="020B0503020204020204" pitchFamily="34" charset="-122"/>
                <a:hlinkClick r:id="rId3"/>
              </a:rPr>
              <a:t>http://www.myhkdoc.com/NCMI/CMS/BaseInfo/subcategory.php</a:t>
            </a:r>
            <a:r>
              <a:rPr lang="en-US" altLang="zh-CN" sz="1400" dirty="0" smtClean="0">
                <a:solidFill>
                  <a:schemeClr val="bg1"/>
                </a:solidFill>
                <a:latin typeface="微软雅黑" panose="020B0503020204020204" pitchFamily="34" charset="-122"/>
                <a:ea typeface="微软雅黑" panose="020B0503020204020204" pitchFamily="34" charset="-122"/>
              </a:rPr>
              <a:t> </a:t>
            </a: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大类与小类为对应关系</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每个科室可以多选可以治疗的疾病</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由系统管理员管理</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自动显示在找医生相关页面的右侧</a:t>
            </a: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9218" name="Picture 2"/>
          <p:cNvPicPr>
            <a:picLocks noChangeAspect="1" noChangeArrowheads="1"/>
          </p:cNvPicPr>
          <p:nvPr/>
        </p:nvPicPr>
        <p:blipFill>
          <a:blip r:embed="rId4" cstate="print"/>
          <a:srcRect/>
          <a:stretch>
            <a:fillRect/>
          </a:stretch>
        </p:blipFill>
        <p:spPr bwMode="auto">
          <a:xfrm>
            <a:off x="3709988" y="342900"/>
            <a:ext cx="1724025" cy="1314450"/>
          </a:xfrm>
          <a:prstGeom prst="rect">
            <a:avLst/>
          </a:prstGeom>
          <a:noFill/>
          <a:ln w="9525">
            <a:noFill/>
            <a:miter lim="800000"/>
            <a:headEnd/>
            <a:tailEnd/>
          </a:ln>
        </p:spPr>
      </p:pic>
      <p:pic>
        <p:nvPicPr>
          <p:cNvPr id="9219" name="Picture 3"/>
          <p:cNvPicPr>
            <a:picLocks noChangeAspect="1" noChangeArrowheads="1"/>
          </p:cNvPicPr>
          <p:nvPr/>
        </p:nvPicPr>
        <p:blipFill>
          <a:blip r:embed="rId5" cstate="print"/>
          <a:srcRect/>
          <a:stretch>
            <a:fillRect/>
          </a:stretch>
        </p:blipFill>
        <p:spPr bwMode="auto">
          <a:xfrm>
            <a:off x="3581400" y="1900179"/>
            <a:ext cx="3291771" cy="2262246"/>
          </a:xfrm>
          <a:prstGeom prst="rect">
            <a:avLst/>
          </a:prstGeom>
          <a:noFill/>
          <a:ln w="9525">
            <a:noFill/>
            <a:miter lim="800000"/>
            <a:headEnd/>
            <a:tailEnd/>
          </a:ln>
        </p:spPr>
      </p:pic>
      <p:pic>
        <p:nvPicPr>
          <p:cNvPr id="9220" name="Picture 4"/>
          <p:cNvPicPr>
            <a:picLocks noChangeAspect="1" noChangeArrowheads="1"/>
          </p:cNvPicPr>
          <p:nvPr/>
        </p:nvPicPr>
        <p:blipFill>
          <a:blip r:embed="rId6" cstate="print"/>
          <a:srcRect/>
          <a:stretch>
            <a:fillRect/>
          </a:stretch>
        </p:blipFill>
        <p:spPr bwMode="auto">
          <a:xfrm>
            <a:off x="3676650" y="4233828"/>
            <a:ext cx="2976563" cy="2462246"/>
          </a:xfrm>
          <a:prstGeom prst="rect">
            <a:avLst/>
          </a:prstGeom>
          <a:noFill/>
          <a:ln w="9525">
            <a:noFill/>
            <a:miter lim="800000"/>
            <a:headEnd/>
            <a:tailEnd/>
          </a:ln>
        </p:spPr>
      </p:pic>
      <p:pic>
        <p:nvPicPr>
          <p:cNvPr id="9221" name="Picture 5"/>
          <p:cNvPicPr>
            <a:picLocks noChangeAspect="1" noChangeArrowheads="1"/>
          </p:cNvPicPr>
          <p:nvPr/>
        </p:nvPicPr>
        <p:blipFill>
          <a:blip r:embed="rId7" cstate="print"/>
          <a:srcRect/>
          <a:stretch>
            <a:fillRect/>
          </a:stretch>
        </p:blipFill>
        <p:spPr bwMode="auto">
          <a:xfrm>
            <a:off x="7058246" y="314325"/>
            <a:ext cx="2161464" cy="1800225"/>
          </a:xfrm>
          <a:prstGeom prst="rect">
            <a:avLst/>
          </a:prstGeom>
          <a:noFill/>
          <a:ln w="9525">
            <a:noFill/>
            <a:miter lim="800000"/>
            <a:headEnd/>
            <a:tailEnd/>
          </a:ln>
        </p:spPr>
      </p:pic>
      <p:pic>
        <p:nvPicPr>
          <p:cNvPr id="9222" name="Picture 6"/>
          <p:cNvPicPr>
            <a:picLocks noChangeAspect="1" noChangeArrowheads="1"/>
          </p:cNvPicPr>
          <p:nvPr/>
        </p:nvPicPr>
        <p:blipFill>
          <a:blip r:embed="rId8" cstate="print"/>
          <a:srcRect/>
          <a:stretch>
            <a:fillRect/>
          </a:stretch>
        </p:blipFill>
        <p:spPr bwMode="auto">
          <a:xfrm>
            <a:off x="9319210" y="295275"/>
            <a:ext cx="2653715" cy="1795463"/>
          </a:xfrm>
          <a:prstGeom prst="rect">
            <a:avLst/>
          </a:prstGeom>
          <a:noFill/>
          <a:ln w="9525">
            <a:noFill/>
            <a:miter lim="800000"/>
            <a:headEnd/>
            <a:tailEnd/>
          </a:ln>
        </p:spPr>
      </p:pic>
      <p:pic>
        <p:nvPicPr>
          <p:cNvPr id="9223" name="Picture 7"/>
          <p:cNvPicPr>
            <a:picLocks noChangeAspect="1" noChangeArrowheads="1"/>
          </p:cNvPicPr>
          <p:nvPr/>
        </p:nvPicPr>
        <p:blipFill>
          <a:blip r:embed="rId9" cstate="print"/>
          <a:srcRect/>
          <a:stretch>
            <a:fillRect/>
          </a:stretch>
        </p:blipFill>
        <p:spPr bwMode="auto">
          <a:xfrm>
            <a:off x="7154714" y="2428875"/>
            <a:ext cx="4737495" cy="3819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latin typeface="微软雅黑" panose="020B0503020204020204" pitchFamily="34" charset="-122"/>
                <a:ea typeface="微软雅黑" panose="020B0503020204020204" pitchFamily="34" charset="-122"/>
              </a:rPr>
              <a:t>系统介绍</a:t>
            </a:r>
            <a:endParaRPr lang="zh-CN" altLang="en-US" dirty="0">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2"/>
          </p:nvPr>
        </p:nvSpPr>
        <p:spPr/>
        <p:txBody>
          <a:bodyPr/>
          <a:lstStyle/>
          <a:p>
            <a:r>
              <a:rPr lang="zh-CN" altLang="en-US" dirty="0" smtClean="0"/>
              <a:t>首页</a:t>
            </a:r>
            <a:r>
              <a:rPr lang="en-US" altLang="zh-CN" dirty="0" smtClean="0"/>
              <a:t>-</a:t>
            </a:r>
            <a:r>
              <a:rPr lang="zh-CN" altLang="en-US" dirty="0" smtClean="0"/>
              <a:t>推荐医生</a:t>
            </a:r>
            <a:endParaRPr lang="zh-CN" altLang="en-US" dirty="0"/>
          </a:p>
        </p:txBody>
      </p:sp>
      <p:sp>
        <p:nvSpPr>
          <p:cNvPr id="6" name="矩形 5"/>
          <p:cNvSpPr/>
          <p:nvPr/>
        </p:nvSpPr>
        <p:spPr>
          <a:xfrm>
            <a:off x="323850" y="2751789"/>
            <a:ext cx="2603500" cy="3480937"/>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显示系统推荐用户选择的推荐医生</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管理地址：</a:t>
            </a:r>
            <a:r>
              <a:rPr lang="en-US" altLang="zh-CN" sz="1400" dirty="0" smtClean="0">
                <a:solidFill>
                  <a:schemeClr val="bg1"/>
                </a:solidFill>
                <a:latin typeface="微软雅黑" panose="020B0503020204020204" pitchFamily="34" charset="-122"/>
                <a:ea typeface="微软雅黑" panose="020B0503020204020204" pitchFamily="34" charset="-122"/>
                <a:hlinkClick r:id="rId2"/>
              </a:rPr>
              <a:t>http://www.myhkdoc.com/NCMI/CMS/Doctor/doctorrecom.php?action=edit</a:t>
            </a:r>
            <a:r>
              <a:rPr lang="en-US" altLang="zh-CN" sz="1400" dirty="0" smtClean="0">
                <a:solidFill>
                  <a:schemeClr val="bg1"/>
                </a:solidFill>
                <a:latin typeface="微软雅黑" panose="020B0503020204020204" pitchFamily="34" charset="-122"/>
                <a:ea typeface="微软雅黑" panose="020B0503020204020204" pitchFamily="34" charset="-122"/>
              </a:rPr>
              <a:t> </a:t>
            </a: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由系统管理员管理</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点击医生详情进入医生详细页面</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输入关键字搜索则进入医生搜索界面</a:t>
            </a: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12" name="Picture 5"/>
          <p:cNvPicPr>
            <a:picLocks noChangeAspect="1" noChangeArrowheads="1"/>
          </p:cNvPicPr>
          <p:nvPr/>
        </p:nvPicPr>
        <p:blipFill>
          <a:blip r:embed="rId3" cstate="print"/>
          <a:srcRect/>
          <a:stretch>
            <a:fillRect/>
          </a:stretch>
        </p:blipFill>
        <p:spPr bwMode="auto">
          <a:xfrm>
            <a:off x="3581401" y="159117"/>
            <a:ext cx="3831770" cy="964834"/>
          </a:xfrm>
          <a:prstGeom prst="rect">
            <a:avLst/>
          </a:prstGeom>
          <a:noFill/>
          <a:ln w="9525">
            <a:noFill/>
            <a:miter lim="800000"/>
            <a:headEnd/>
            <a:tailEnd/>
          </a:ln>
        </p:spPr>
      </p:pic>
      <p:pic>
        <p:nvPicPr>
          <p:cNvPr id="10242" name="Picture 2"/>
          <p:cNvPicPr>
            <a:picLocks noChangeAspect="1" noChangeArrowheads="1"/>
          </p:cNvPicPr>
          <p:nvPr/>
        </p:nvPicPr>
        <p:blipFill>
          <a:blip r:embed="rId4" cstate="print"/>
          <a:srcRect/>
          <a:stretch>
            <a:fillRect/>
          </a:stretch>
        </p:blipFill>
        <p:spPr bwMode="auto">
          <a:xfrm>
            <a:off x="3686175" y="1328738"/>
            <a:ext cx="7143750" cy="3476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latin typeface="微软雅黑" panose="020B0503020204020204" pitchFamily="34" charset="-122"/>
                <a:ea typeface="微软雅黑" panose="020B0503020204020204" pitchFamily="34" charset="-122"/>
              </a:rPr>
              <a:t>系统介绍</a:t>
            </a:r>
            <a:endParaRPr lang="zh-CN" altLang="en-US" dirty="0">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2"/>
          </p:nvPr>
        </p:nvSpPr>
        <p:spPr/>
        <p:txBody>
          <a:bodyPr/>
          <a:lstStyle/>
          <a:p>
            <a:r>
              <a:rPr lang="zh-CN" altLang="en-US" dirty="0" smtClean="0"/>
              <a:t>首页</a:t>
            </a:r>
            <a:r>
              <a:rPr lang="en-US" altLang="zh-CN" dirty="0" smtClean="0"/>
              <a:t>-</a:t>
            </a:r>
            <a:r>
              <a:rPr lang="zh-CN" altLang="en-US" dirty="0" smtClean="0"/>
              <a:t>医生管理</a:t>
            </a:r>
            <a:endParaRPr lang="zh-CN" altLang="en-US" dirty="0"/>
          </a:p>
        </p:txBody>
      </p:sp>
      <p:sp>
        <p:nvSpPr>
          <p:cNvPr id="6" name="矩形 5"/>
          <p:cNvSpPr/>
          <p:nvPr/>
        </p:nvSpPr>
        <p:spPr>
          <a:xfrm>
            <a:off x="323850" y="2751789"/>
            <a:ext cx="2603500" cy="3277804"/>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系统可以自由添加医生</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医生管理地址：</a:t>
            </a:r>
            <a:r>
              <a:rPr lang="en-US" altLang="zh-CN" sz="1400" dirty="0" smtClean="0">
                <a:solidFill>
                  <a:schemeClr val="bg1"/>
                </a:solidFill>
                <a:latin typeface="微软雅黑" panose="020B0503020204020204" pitchFamily="34" charset="-122"/>
                <a:ea typeface="微软雅黑" panose="020B0503020204020204" pitchFamily="34" charset="-122"/>
                <a:hlinkClick r:id="rId2"/>
              </a:rPr>
              <a:t>http://www.myhkdoc.com/NCMI/CMS/Doctor/doctor.php</a:t>
            </a:r>
            <a:r>
              <a:rPr lang="en-US" altLang="zh-CN" sz="1400" dirty="0" smtClean="0">
                <a:solidFill>
                  <a:schemeClr val="bg1"/>
                </a:solidFill>
                <a:latin typeface="微软雅黑" panose="020B0503020204020204" pitchFamily="34" charset="-122"/>
                <a:ea typeface="微软雅黑" panose="020B0503020204020204" pitchFamily="34" charset="-122"/>
              </a:rPr>
              <a:t> </a:t>
            </a: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医生需要选择工作医院</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医生需要选择科室（决定了对应的医疗疾病）</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介绍，头像</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由系统管理员进行管理</a:t>
            </a:r>
            <a:endParaRPr lang="en-US" altLang="zh-CN" sz="1400" dirty="0" smtClean="0">
              <a:solidFill>
                <a:schemeClr val="bg1"/>
              </a:solidFill>
              <a:latin typeface="微软雅黑" panose="020B0503020204020204" pitchFamily="34" charset="-122"/>
              <a:ea typeface="微软雅黑" panose="020B0503020204020204" pitchFamily="34" charset="-122"/>
            </a:endParaRPr>
          </a:p>
        </p:txBody>
      </p:sp>
      <p:pic>
        <p:nvPicPr>
          <p:cNvPr id="11266" name="Picture 2"/>
          <p:cNvPicPr>
            <a:picLocks noChangeAspect="1" noChangeArrowheads="1"/>
          </p:cNvPicPr>
          <p:nvPr/>
        </p:nvPicPr>
        <p:blipFill>
          <a:blip r:embed="rId3" cstate="print"/>
          <a:srcRect/>
          <a:stretch>
            <a:fillRect/>
          </a:stretch>
        </p:blipFill>
        <p:spPr bwMode="auto">
          <a:xfrm>
            <a:off x="3556686" y="352426"/>
            <a:ext cx="3200989" cy="3238500"/>
          </a:xfrm>
          <a:prstGeom prst="rect">
            <a:avLst/>
          </a:prstGeom>
          <a:noFill/>
          <a:ln w="9525">
            <a:noFill/>
            <a:miter lim="800000"/>
            <a:headEnd/>
            <a:tailEnd/>
          </a:ln>
        </p:spPr>
      </p:pic>
      <p:pic>
        <p:nvPicPr>
          <p:cNvPr id="11267" name="Picture 3"/>
          <p:cNvPicPr>
            <a:picLocks noChangeAspect="1" noChangeArrowheads="1"/>
          </p:cNvPicPr>
          <p:nvPr/>
        </p:nvPicPr>
        <p:blipFill>
          <a:blip r:embed="rId4" cstate="print"/>
          <a:srcRect/>
          <a:stretch>
            <a:fillRect/>
          </a:stretch>
        </p:blipFill>
        <p:spPr bwMode="auto">
          <a:xfrm>
            <a:off x="7275335" y="1962149"/>
            <a:ext cx="4726165" cy="4600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latin typeface="微软雅黑" panose="020B0503020204020204" pitchFamily="34" charset="-122"/>
                <a:ea typeface="微软雅黑" panose="020B0503020204020204" pitchFamily="34" charset="-122"/>
              </a:rPr>
              <a:t>系统介绍</a:t>
            </a:r>
            <a:endParaRPr lang="zh-CN" altLang="en-US" dirty="0">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2"/>
          </p:nvPr>
        </p:nvSpPr>
        <p:spPr/>
        <p:txBody>
          <a:bodyPr/>
          <a:lstStyle/>
          <a:p>
            <a:r>
              <a:rPr lang="zh-CN" altLang="en-US" dirty="0" smtClean="0"/>
              <a:t>首页</a:t>
            </a:r>
            <a:r>
              <a:rPr lang="en-US" altLang="zh-CN" dirty="0" smtClean="0"/>
              <a:t>-</a:t>
            </a:r>
            <a:r>
              <a:rPr lang="zh-CN" altLang="en-US" dirty="0" smtClean="0"/>
              <a:t>合作医院</a:t>
            </a:r>
            <a:endParaRPr lang="zh-CN" altLang="en-US" dirty="0"/>
          </a:p>
        </p:txBody>
      </p:sp>
      <p:sp>
        <p:nvSpPr>
          <p:cNvPr id="6" name="矩形 5"/>
          <p:cNvSpPr/>
          <p:nvPr/>
        </p:nvSpPr>
        <p:spPr>
          <a:xfrm>
            <a:off x="323850" y="2751789"/>
            <a:ext cx="2603500" cy="3557881"/>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首页显示所有相关的合作医院</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合作医院有后台进行管理</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管理地址：</a:t>
            </a:r>
            <a:r>
              <a:rPr lang="en-US" altLang="zh-CN" sz="1400" dirty="0" smtClean="0">
                <a:solidFill>
                  <a:schemeClr val="bg1"/>
                </a:solidFill>
                <a:latin typeface="微软雅黑" panose="020B0503020204020204" pitchFamily="34" charset="-122"/>
                <a:ea typeface="微软雅黑" panose="020B0503020204020204" pitchFamily="34" charset="-122"/>
              </a:rPr>
              <a:t> </a:t>
            </a:r>
            <a:r>
              <a:rPr lang="en-US" altLang="zh-CN" sz="1400" dirty="0" smtClean="0">
                <a:solidFill>
                  <a:schemeClr val="bg1"/>
                </a:solidFill>
                <a:latin typeface="微软雅黑" panose="020B0503020204020204" pitchFamily="34" charset="-122"/>
                <a:ea typeface="微软雅黑" panose="020B0503020204020204" pitchFamily="34" charset="-122"/>
                <a:hlinkClick r:id="rId2"/>
              </a:rPr>
              <a:t>http://www.myhkdoc.com/NCMI/CMS/BaseInfo/hospital.php</a:t>
            </a:r>
            <a:r>
              <a:rPr lang="en-US" altLang="zh-CN" sz="1400" dirty="0" smtClean="0">
                <a:solidFill>
                  <a:schemeClr val="bg1"/>
                </a:solidFill>
                <a:latin typeface="微软雅黑" panose="020B0503020204020204" pitchFamily="34" charset="-122"/>
                <a:ea typeface="微软雅黑" panose="020B0503020204020204" pitchFamily="34" charset="-122"/>
              </a:rPr>
              <a:t> </a:t>
            </a: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右侧输入搜索则去到合作医院搜索界面</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直接点击医院查看医院详情</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由系统管理员进行管理</a:t>
            </a:r>
            <a:endParaRPr lang="en-US" altLang="zh-CN" sz="1400" dirty="0" smtClean="0">
              <a:solidFill>
                <a:schemeClr val="bg1"/>
              </a:solidFill>
              <a:latin typeface="微软雅黑" panose="020B0503020204020204" pitchFamily="34" charset="-122"/>
              <a:ea typeface="微软雅黑" panose="020B0503020204020204" pitchFamily="34" charset="-122"/>
            </a:endParaRPr>
          </a:p>
        </p:txBody>
      </p:sp>
      <p:pic>
        <p:nvPicPr>
          <p:cNvPr id="13" name="Picture 6"/>
          <p:cNvPicPr>
            <a:picLocks noChangeAspect="1" noChangeArrowheads="1"/>
          </p:cNvPicPr>
          <p:nvPr/>
        </p:nvPicPr>
        <p:blipFill>
          <a:blip r:embed="rId3" cstate="print"/>
          <a:srcRect/>
          <a:stretch>
            <a:fillRect/>
          </a:stretch>
        </p:blipFill>
        <p:spPr bwMode="auto">
          <a:xfrm>
            <a:off x="3592932" y="161925"/>
            <a:ext cx="3931860" cy="923925"/>
          </a:xfrm>
          <a:prstGeom prst="rect">
            <a:avLst/>
          </a:prstGeom>
          <a:noFill/>
          <a:ln w="9525">
            <a:noFill/>
            <a:miter lim="800000"/>
            <a:headEnd/>
            <a:tailEnd/>
          </a:ln>
        </p:spPr>
      </p:pic>
      <p:pic>
        <p:nvPicPr>
          <p:cNvPr id="12290" name="Picture 2"/>
          <p:cNvPicPr>
            <a:picLocks noChangeAspect="1" noChangeArrowheads="1"/>
          </p:cNvPicPr>
          <p:nvPr/>
        </p:nvPicPr>
        <p:blipFill>
          <a:blip r:embed="rId4" cstate="print"/>
          <a:srcRect/>
          <a:stretch>
            <a:fillRect/>
          </a:stretch>
        </p:blipFill>
        <p:spPr bwMode="auto">
          <a:xfrm>
            <a:off x="3655051" y="1295400"/>
            <a:ext cx="3792828" cy="2895600"/>
          </a:xfrm>
          <a:prstGeom prst="rect">
            <a:avLst/>
          </a:prstGeom>
          <a:noFill/>
          <a:ln w="9525">
            <a:noFill/>
            <a:miter lim="800000"/>
            <a:headEnd/>
            <a:tailEnd/>
          </a:ln>
        </p:spPr>
      </p:pic>
      <p:pic>
        <p:nvPicPr>
          <p:cNvPr id="12291" name="Picture 3"/>
          <p:cNvPicPr>
            <a:picLocks noChangeAspect="1" noChangeArrowheads="1"/>
          </p:cNvPicPr>
          <p:nvPr/>
        </p:nvPicPr>
        <p:blipFill>
          <a:blip r:embed="rId5" cstate="print"/>
          <a:srcRect/>
          <a:stretch>
            <a:fillRect/>
          </a:stretch>
        </p:blipFill>
        <p:spPr bwMode="auto">
          <a:xfrm>
            <a:off x="7793168" y="1085849"/>
            <a:ext cx="4113082" cy="50720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latin typeface="微软雅黑" panose="020B0503020204020204" pitchFamily="34" charset="-122"/>
                <a:ea typeface="微软雅黑" panose="020B0503020204020204" pitchFamily="34" charset="-122"/>
              </a:rPr>
              <a:t>系统介绍</a:t>
            </a:r>
            <a:endParaRPr lang="zh-CN" altLang="en-US" dirty="0">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2"/>
          </p:nvPr>
        </p:nvSpPr>
        <p:spPr/>
        <p:txBody>
          <a:bodyPr/>
          <a:lstStyle/>
          <a:p>
            <a:r>
              <a:rPr lang="zh-CN" altLang="en-US" dirty="0" smtClean="0"/>
              <a:t>首页</a:t>
            </a:r>
            <a:r>
              <a:rPr lang="en-US" altLang="zh-CN" dirty="0" smtClean="0"/>
              <a:t>-</a:t>
            </a:r>
            <a:r>
              <a:rPr lang="zh-CN" altLang="en-US" dirty="0" smtClean="0"/>
              <a:t>底部信息介绍</a:t>
            </a:r>
            <a:endParaRPr lang="zh-CN" altLang="en-US" dirty="0"/>
          </a:p>
        </p:txBody>
      </p:sp>
      <p:sp>
        <p:nvSpPr>
          <p:cNvPr id="6" name="矩形 5"/>
          <p:cNvSpPr/>
          <p:nvPr/>
        </p:nvSpPr>
        <p:spPr>
          <a:xfrm>
            <a:off x="323850" y="2751789"/>
            <a:ext cx="2603500" cy="1926665"/>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内容在网站设置中管理</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管理链接：</a:t>
            </a:r>
            <a:r>
              <a:rPr lang="en-US" altLang="zh-CN" sz="1400" dirty="0" smtClean="0">
                <a:solidFill>
                  <a:schemeClr val="bg1"/>
                </a:solidFill>
                <a:latin typeface="微软雅黑" panose="020B0503020204020204" pitchFamily="34" charset="-122"/>
                <a:ea typeface="微软雅黑" panose="020B0503020204020204" pitchFamily="34" charset="-122"/>
                <a:hlinkClick r:id="rId2"/>
              </a:rPr>
              <a:t>http://www.myhkdoc.com/NCMI/CMS/Website/base.php</a:t>
            </a:r>
            <a:r>
              <a:rPr lang="en-US" altLang="zh-CN" sz="1400" dirty="0" smtClean="0">
                <a:solidFill>
                  <a:schemeClr val="bg1"/>
                </a:solidFill>
                <a:latin typeface="微软雅黑" panose="020B0503020204020204" pitchFamily="34" charset="-122"/>
                <a:ea typeface="微软雅黑" panose="020B0503020204020204" pitchFamily="34" charset="-122"/>
              </a:rPr>
              <a:t> </a:t>
            </a: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由系统管理员直接管理</a:t>
            </a: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12" name="Picture 7"/>
          <p:cNvPicPr>
            <a:picLocks noChangeAspect="1" noChangeArrowheads="1"/>
          </p:cNvPicPr>
          <p:nvPr/>
        </p:nvPicPr>
        <p:blipFill>
          <a:blip r:embed="rId3" cstate="print"/>
          <a:srcRect/>
          <a:stretch>
            <a:fillRect/>
          </a:stretch>
        </p:blipFill>
        <p:spPr bwMode="auto">
          <a:xfrm>
            <a:off x="3810000" y="381000"/>
            <a:ext cx="6553200" cy="762000"/>
          </a:xfrm>
          <a:prstGeom prst="rect">
            <a:avLst/>
          </a:prstGeom>
          <a:noFill/>
          <a:ln w="9525">
            <a:noFill/>
            <a:miter lim="800000"/>
            <a:headEnd/>
            <a:tailEnd/>
          </a:ln>
        </p:spPr>
      </p:pic>
      <p:pic>
        <p:nvPicPr>
          <p:cNvPr id="1026" name="Picture 2"/>
          <p:cNvPicPr>
            <a:picLocks noChangeAspect="1" noChangeArrowheads="1"/>
          </p:cNvPicPr>
          <p:nvPr/>
        </p:nvPicPr>
        <p:blipFill>
          <a:blip r:embed="rId4" cstate="print"/>
          <a:srcRect/>
          <a:stretch>
            <a:fillRect/>
          </a:stretch>
        </p:blipFill>
        <p:spPr bwMode="auto">
          <a:xfrm>
            <a:off x="4064469" y="1390650"/>
            <a:ext cx="5808194" cy="5267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latin typeface="微软雅黑" panose="020B0503020204020204" pitchFamily="34" charset="-122"/>
                <a:ea typeface="微软雅黑" panose="020B0503020204020204" pitchFamily="34" charset="-122"/>
              </a:rPr>
              <a:t>系统介绍</a:t>
            </a:r>
            <a:endParaRPr lang="zh-CN" altLang="en-US" dirty="0">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2"/>
          </p:nvPr>
        </p:nvSpPr>
        <p:spPr/>
        <p:txBody>
          <a:bodyPr/>
          <a:lstStyle/>
          <a:p>
            <a:r>
              <a:rPr lang="zh-CN" altLang="en-US" dirty="0" smtClean="0"/>
              <a:t>首页</a:t>
            </a:r>
            <a:r>
              <a:rPr lang="en-US" altLang="zh-CN" dirty="0" smtClean="0"/>
              <a:t>-</a:t>
            </a:r>
            <a:r>
              <a:rPr lang="zh-CN" altLang="en-US" dirty="0" smtClean="0"/>
              <a:t>底部信息介绍</a:t>
            </a:r>
            <a:endParaRPr lang="zh-CN" altLang="en-US" dirty="0"/>
          </a:p>
        </p:txBody>
      </p:sp>
      <p:sp>
        <p:nvSpPr>
          <p:cNvPr id="6" name="矩形 5"/>
          <p:cNvSpPr/>
          <p:nvPr/>
        </p:nvSpPr>
        <p:spPr>
          <a:xfrm>
            <a:off x="323850" y="2751789"/>
            <a:ext cx="2603500" cy="1926665"/>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内容在网站设置中管理</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管理链接：</a:t>
            </a:r>
            <a:r>
              <a:rPr lang="en-US" altLang="zh-CN" sz="1400" dirty="0" smtClean="0">
                <a:solidFill>
                  <a:schemeClr val="bg1"/>
                </a:solidFill>
                <a:latin typeface="微软雅黑" panose="020B0503020204020204" pitchFamily="34" charset="-122"/>
                <a:ea typeface="微软雅黑" panose="020B0503020204020204" pitchFamily="34" charset="-122"/>
                <a:hlinkClick r:id="rId2"/>
              </a:rPr>
              <a:t>http://www.myhkdoc.com/NCMI/CMS/Website/base.php</a:t>
            </a:r>
            <a:r>
              <a:rPr lang="en-US" altLang="zh-CN" sz="1400" dirty="0" smtClean="0">
                <a:solidFill>
                  <a:schemeClr val="bg1"/>
                </a:solidFill>
                <a:latin typeface="微软雅黑" panose="020B0503020204020204" pitchFamily="34" charset="-122"/>
                <a:ea typeface="微软雅黑" panose="020B0503020204020204" pitchFamily="34" charset="-122"/>
              </a:rPr>
              <a:t> </a:t>
            </a: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由系统管理员直接管理</a:t>
            </a: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12" name="Picture 7"/>
          <p:cNvPicPr>
            <a:picLocks noChangeAspect="1" noChangeArrowheads="1"/>
          </p:cNvPicPr>
          <p:nvPr/>
        </p:nvPicPr>
        <p:blipFill>
          <a:blip r:embed="rId3" cstate="print"/>
          <a:srcRect/>
          <a:stretch>
            <a:fillRect/>
          </a:stretch>
        </p:blipFill>
        <p:spPr bwMode="auto">
          <a:xfrm>
            <a:off x="3810000" y="381000"/>
            <a:ext cx="6553200" cy="762000"/>
          </a:xfrm>
          <a:prstGeom prst="rect">
            <a:avLst/>
          </a:prstGeom>
          <a:noFill/>
          <a:ln w="9525">
            <a:noFill/>
            <a:miter lim="800000"/>
            <a:headEnd/>
            <a:tailEnd/>
          </a:ln>
        </p:spPr>
      </p:pic>
      <p:pic>
        <p:nvPicPr>
          <p:cNvPr id="1026" name="Picture 2"/>
          <p:cNvPicPr>
            <a:picLocks noChangeAspect="1" noChangeArrowheads="1"/>
          </p:cNvPicPr>
          <p:nvPr/>
        </p:nvPicPr>
        <p:blipFill>
          <a:blip r:embed="rId4" cstate="print"/>
          <a:srcRect/>
          <a:stretch>
            <a:fillRect/>
          </a:stretch>
        </p:blipFill>
        <p:spPr bwMode="auto">
          <a:xfrm>
            <a:off x="4064469" y="1390650"/>
            <a:ext cx="5808194" cy="5267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系统架构</a:t>
            </a:r>
            <a:endParaRPr lang="zh-CN" altLang="en-US" dirty="0"/>
          </a:p>
        </p:txBody>
      </p:sp>
      <p:sp>
        <p:nvSpPr>
          <p:cNvPr id="3" name="文本占位符 2"/>
          <p:cNvSpPr>
            <a:spLocks noGrp="1"/>
          </p:cNvSpPr>
          <p:nvPr>
            <p:ph type="body" sz="quarter" idx="12"/>
          </p:nvPr>
        </p:nvSpPr>
        <p:spPr/>
        <p:txBody>
          <a:bodyPr/>
          <a:lstStyle/>
          <a:p>
            <a:r>
              <a:rPr lang="zh-CN" altLang="en-US" dirty="0" smtClean="0"/>
              <a:t>家庭医生首页</a:t>
            </a:r>
            <a:endParaRPr lang="zh-CN" altLang="en-US" dirty="0"/>
          </a:p>
        </p:txBody>
      </p:sp>
      <p:sp>
        <p:nvSpPr>
          <p:cNvPr id="6" name="矩形 5"/>
          <p:cNvSpPr/>
          <p:nvPr/>
        </p:nvSpPr>
        <p:spPr>
          <a:xfrm>
            <a:off x="323850" y="2751789"/>
            <a:ext cx="2603500" cy="3761013"/>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标题栏中点击家庭医生进入家庭医生搜索模块</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路径为</a:t>
            </a:r>
            <a:r>
              <a:rPr lang="en-US" altLang="zh-CN" sz="1400" dirty="0" smtClean="0">
                <a:solidFill>
                  <a:schemeClr val="bg1"/>
                </a:solidFill>
                <a:latin typeface="微软雅黑" panose="020B0503020204020204" pitchFamily="34" charset="-122"/>
                <a:ea typeface="微软雅黑" panose="020B0503020204020204" pitchFamily="34" charset="-122"/>
              </a:rPr>
              <a:t>: </a:t>
            </a:r>
            <a:r>
              <a:rPr lang="en-US" altLang="zh-CN" sz="1400" dirty="0" smtClean="0">
                <a:solidFill>
                  <a:schemeClr val="bg1"/>
                </a:solidFill>
                <a:latin typeface="微软雅黑" panose="020B0503020204020204" pitchFamily="34" charset="-122"/>
                <a:ea typeface="微软雅黑" panose="020B0503020204020204" pitchFamily="34" charset="-122"/>
                <a:hlinkClick r:id="rId2"/>
              </a:rPr>
              <a:t>http://www.myhkdoc.com/NCMI/Doctor/doctorlist.php</a:t>
            </a:r>
            <a:r>
              <a:rPr lang="en-US" altLang="zh-CN" sz="1400" dirty="0" smtClean="0">
                <a:solidFill>
                  <a:schemeClr val="bg1"/>
                </a:solidFill>
                <a:latin typeface="微软雅黑" panose="020B0503020204020204" pitchFamily="34" charset="-122"/>
                <a:ea typeface="微软雅黑" panose="020B0503020204020204" pitchFamily="34" charset="-122"/>
              </a:rPr>
              <a:t> </a:t>
            </a: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医生管理地址为：</a:t>
            </a:r>
            <a:r>
              <a:rPr lang="en-US" altLang="zh-CN" sz="1400" dirty="0" smtClean="0">
                <a:solidFill>
                  <a:schemeClr val="bg1"/>
                </a:solidFill>
                <a:latin typeface="微软雅黑" panose="020B0503020204020204" pitchFamily="34" charset="-122"/>
                <a:ea typeface="微软雅黑" panose="020B0503020204020204" pitchFamily="34" charset="-122"/>
                <a:hlinkClick r:id="rId3"/>
              </a:rPr>
              <a:t>http://www.myhkdoc.com/NCMI/CMS/Doctor/doctor.php</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由系统管理员进行管理</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2050" name="Picture 2"/>
          <p:cNvPicPr>
            <a:picLocks noChangeAspect="1" noChangeArrowheads="1"/>
          </p:cNvPicPr>
          <p:nvPr/>
        </p:nvPicPr>
        <p:blipFill>
          <a:blip r:embed="rId4" cstate="print"/>
          <a:srcRect/>
          <a:stretch>
            <a:fillRect/>
          </a:stretch>
        </p:blipFill>
        <p:spPr bwMode="auto">
          <a:xfrm>
            <a:off x="3905250" y="277921"/>
            <a:ext cx="6324600" cy="2684354"/>
          </a:xfrm>
          <a:prstGeom prst="rect">
            <a:avLst/>
          </a:prstGeom>
          <a:noFill/>
          <a:ln w="9525">
            <a:noFill/>
            <a:miter lim="800000"/>
            <a:headEnd/>
            <a:tailEnd/>
          </a:ln>
        </p:spPr>
      </p:pic>
      <p:pic>
        <p:nvPicPr>
          <p:cNvPr id="7" name="Picture 2"/>
          <p:cNvPicPr>
            <a:picLocks noChangeAspect="1" noChangeArrowheads="1"/>
          </p:cNvPicPr>
          <p:nvPr/>
        </p:nvPicPr>
        <p:blipFill>
          <a:blip r:embed="rId5" cstate="print"/>
          <a:srcRect/>
          <a:stretch>
            <a:fillRect/>
          </a:stretch>
        </p:blipFill>
        <p:spPr bwMode="auto">
          <a:xfrm>
            <a:off x="4271061" y="3152776"/>
            <a:ext cx="3200989" cy="3238500"/>
          </a:xfrm>
          <a:prstGeom prst="rect">
            <a:avLst/>
          </a:prstGeom>
          <a:noFill/>
          <a:ln w="9525">
            <a:noFill/>
            <a:miter lim="800000"/>
            <a:headEnd/>
            <a:tailEnd/>
          </a:ln>
        </p:spPr>
      </p:pic>
      <p:pic>
        <p:nvPicPr>
          <p:cNvPr id="8" name="Picture 3"/>
          <p:cNvPicPr>
            <a:picLocks noChangeAspect="1" noChangeArrowheads="1"/>
          </p:cNvPicPr>
          <p:nvPr/>
        </p:nvPicPr>
        <p:blipFill>
          <a:blip r:embed="rId6" cstate="print"/>
          <a:srcRect/>
          <a:stretch>
            <a:fillRect/>
          </a:stretch>
        </p:blipFill>
        <p:spPr bwMode="auto">
          <a:xfrm>
            <a:off x="7905750" y="3142822"/>
            <a:ext cx="3209925" cy="312462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系统架构</a:t>
            </a:r>
            <a:endParaRPr lang="zh-CN" altLang="en-US" dirty="0"/>
          </a:p>
        </p:txBody>
      </p:sp>
      <p:sp>
        <p:nvSpPr>
          <p:cNvPr id="3" name="文本占位符 2"/>
          <p:cNvSpPr>
            <a:spLocks noGrp="1"/>
          </p:cNvSpPr>
          <p:nvPr>
            <p:ph type="body" sz="quarter" idx="12"/>
          </p:nvPr>
        </p:nvSpPr>
        <p:spPr/>
        <p:txBody>
          <a:bodyPr/>
          <a:lstStyle/>
          <a:p>
            <a:r>
              <a:rPr lang="zh-CN" altLang="en-US" dirty="0" smtClean="0"/>
              <a:t>家庭医生详情</a:t>
            </a:r>
            <a:endParaRPr lang="zh-CN" altLang="en-US" dirty="0"/>
          </a:p>
        </p:txBody>
      </p:sp>
      <p:sp>
        <p:nvSpPr>
          <p:cNvPr id="6" name="矩形 5"/>
          <p:cNvSpPr/>
          <p:nvPr/>
        </p:nvSpPr>
        <p:spPr>
          <a:xfrm>
            <a:off x="352425" y="1542114"/>
            <a:ext cx="2603500" cy="4041090"/>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点击医生姓名查看该医生的详细介绍，如</a:t>
            </a:r>
            <a:r>
              <a:rPr lang="en-US" altLang="zh-CN" sz="1400" dirty="0" smtClean="0">
                <a:solidFill>
                  <a:schemeClr val="bg1"/>
                </a:solidFill>
                <a:latin typeface="微软雅黑" panose="020B0503020204020204" pitchFamily="34" charset="-122"/>
                <a:ea typeface="微软雅黑" panose="020B0503020204020204" pitchFamily="34" charset="-122"/>
                <a:hlinkClick r:id="rId2"/>
              </a:rPr>
              <a:t>http://www.myhkdoc.com/NCMI/Doctor/doctor.php?id=1</a:t>
            </a:r>
            <a:r>
              <a:rPr lang="en-US" altLang="zh-CN" sz="1400" dirty="0" smtClean="0">
                <a:solidFill>
                  <a:schemeClr val="bg1"/>
                </a:solidFill>
                <a:latin typeface="微软雅黑" panose="020B0503020204020204" pitchFamily="34" charset="-122"/>
                <a:ea typeface="微软雅黑" panose="020B0503020204020204" pitchFamily="34" charset="-122"/>
              </a:rPr>
              <a:t> </a:t>
            </a: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用户可以关注该医生</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该医生管理地址为：</a:t>
            </a:r>
            <a:r>
              <a:rPr lang="en-US" altLang="zh-CN" sz="1400" dirty="0" smtClean="0">
                <a:solidFill>
                  <a:schemeClr val="bg1"/>
                </a:solidFill>
                <a:latin typeface="微软雅黑" panose="020B0503020204020204" pitchFamily="34" charset="-122"/>
                <a:ea typeface="微软雅黑" panose="020B0503020204020204" pitchFamily="34" charset="-122"/>
              </a:rPr>
              <a:t> </a:t>
            </a:r>
            <a:r>
              <a:rPr lang="en-US" altLang="zh-CN" sz="1400" dirty="0" smtClean="0">
                <a:solidFill>
                  <a:schemeClr val="bg1"/>
                </a:solidFill>
                <a:latin typeface="微软雅黑" panose="020B0503020204020204" pitchFamily="34" charset="-122"/>
                <a:ea typeface="微软雅黑" panose="020B0503020204020204" pitchFamily="34" charset="-122"/>
                <a:hlinkClick r:id="rId3"/>
              </a:rPr>
              <a:t>http://www.myhkdoc.com/NCMI/CMS/Doctor/doctor.php?action=edit&amp;id=1</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医生的详细数据由系统管理员管理</a:t>
            </a:r>
            <a:r>
              <a:rPr lang="en-US" altLang="zh-CN" sz="1400" dirty="0" smtClean="0">
                <a:solidFill>
                  <a:schemeClr val="bg1"/>
                </a:solidFill>
                <a:latin typeface="微软雅黑" panose="020B0503020204020204" pitchFamily="34" charset="-122"/>
                <a:ea typeface="微软雅黑" panose="020B0503020204020204" pitchFamily="34" charset="-122"/>
              </a:rPr>
              <a:t> </a:t>
            </a:r>
          </a:p>
          <a:p>
            <a:pPr marL="171418" indent="-171418">
              <a:lnSpc>
                <a:spcPct val="130000"/>
              </a:lnSpc>
              <a:spcBef>
                <a:spcPts val="600"/>
              </a:spcBef>
              <a:buFont typeface="Arial" panose="020B0604020202020204" pitchFamily="34" charset="0"/>
              <a:buChar char="•"/>
            </a:pP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3074" name="Picture 2"/>
          <p:cNvPicPr>
            <a:picLocks noChangeAspect="1" noChangeArrowheads="1"/>
          </p:cNvPicPr>
          <p:nvPr/>
        </p:nvPicPr>
        <p:blipFill>
          <a:blip r:embed="rId4" cstate="print"/>
          <a:srcRect/>
          <a:stretch>
            <a:fillRect/>
          </a:stretch>
        </p:blipFill>
        <p:spPr bwMode="auto">
          <a:xfrm>
            <a:off x="3744864" y="285750"/>
            <a:ext cx="4092888" cy="3343275"/>
          </a:xfrm>
          <a:prstGeom prst="rect">
            <a:avLst/>
          </a:prstGeom>
          <a:noFill/>
          <a:ln w="9525">
            <a:noFill/>
            <a:miter lim="800000"/>
            <a:headEnd/>
            <a:tailEnd/>
          </a:ln>
        </p:spPr>
      </p:pic>
      <p:pic>
        <p:nvPicPr>
          <p:cNvPr id="3075" name="Picture 3"/>
          <p:cNvPicPr>
            <a:picLocks noChangeAspect="1" noChangeArrowheads="1"/>
          </p:cNvPicPr>
          <p:nvPr/>
        </p:nvPicPr>
        <p:blipFill>
          <a:blip r:embed="rId5" cstate="print"/>
          <a:srcRect/>
          <a:stretch>
            <a:fillRect/>
          </a:stretch>
        </p:blipFill>
        <p:spPr bwMode="auto">
          <a:xfrm>
            <a:off x="8201404" y="2876549"/>
            <a:ext cx="3404809" cy="3190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系统架构</a:t>
            </a:r>
            <a:endParaRPr lang="zh-CN" altLang="en-US" dirty="0"/>
          </a:p>
        </p:txBody>
      </p:sp>
      <p:sp>
        <p:nvSpPr>
          <p:cNvPr id="3" name="文本占位符 2"/>
          <p:cNvSpPr>
            <a:spLocks noGrp="1"/>
          </p:cNvSpPr>
          <p:nvPr>
            <p:ph type="body" sz="quarter" idx="12"/>
          </p:nvPr>
        </p:nvSpPr>
        <p:spPr/>
        <p:txBody>
          <a:bodyPr/>
          <a:lstStyle/>
          <a:p>
            <a:r>
              <a:rPr lang="zh-CN" altLang="en-US" dirty="0" smtClean="0"/>
              <a:t>出诊时间安排</a:t>
            </a:r>
            <a:endParaRPr lang="zh-CN" altLang="en-US" dirty="0"/>
          </a:p>
        </p:txBody>
      </p:sp>
      <p:sp>
        <p:nvSpPr>
          <p:cNvPr id="6" name="矩形 5"/>
          <p:cNvSpPr/>
          <p:nvPr/>
        </p:nvSpPr>
        <p:spPr>
          <a:xfrm>
            <a:off x="323850" y="2751789"/>
            <a:ext cx="2603500" cy="3837958"/>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医生详情中有出诊时间安排</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患者可以预约未来四周的会诊</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系统管理员可以为医生设置每天的上下午的可预约人数情况，将自动切割可用时间段</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医生也可以设置休假，当休假后，某天则不可再选择，显示为休假</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4098" name="Picture 2"/>
          <p:cNvPicPr>
            <a:picLocks noChangeAspect="1" noChangeArrowheads="1"/>
          </p:cNvPicPr>
          <p:nvPr/>
        </p:nvPicPr>
        <p:blipFill>
          <a:blip r:embed="rId2" cstate="print"/>
          <a:srcRect/>
          <a:stretch>
            <a:fillRect/>
          </a:stretch>
        </p:blipFill>
        <p:spPr bwMode="auto">
          <a:xfrm>
            <a:off x="3619500" y="0"/>
            <a:ext cx="6972300" cy="1990725"/>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3686175" y="1923269"/>
            <a:ext cx="8139113" cy="448705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目录与内容</a:t>
            </a:r>
            <a:endParaRPr lang="zh-CN" altLang="en-US" dirty="0"/>
          </a:p>
        </p:txBody>
      </p:sp>
      <p:sp>
        <p:nvSpPr>
          <p:cNvPr id="3" name="文本占位符 2"/>
          <p:cNvSpPr>
            <a:spLocks noGrp="1"/>
          </p:cNvSpPr>
          <p:nvPr>
            <p:ph type="body" sz="quarter" idx="10"/>
          </p:nvPr>
        </p:nvSpPr>
        <p:spPr/>
        <p:txBody>
          <a:bodyPr/>
          <a:lstStyle/>
          <a:p>
            <a:endParaRPr lang="zh-CN" altLang="en-US" dirty="0">
              <a:solidFill>
                <a:schemeClr val="tx1">
                  <a:lumMod val="75000"/>
                  <a:lumOff val="25000"/>
                </a:schemeClr>
              </a:solidFill>
            </a:endParaRPr>
          </a:p>
        </p:txBody>
      </p:sp>
      <p:sp>
        <p:nvSpPr>
          <p:cNvPr id="4" name="矩形 3"/>
          <p:cNvSpPr/>
          <p:nvPr/>
        </p:nvSpPr>
        <p:spPr>
          <a:xfrm>
            <a:off x="1092200" y="1390023"/>
            <a:ext cx="2819400" cy="5010150"/>
          </a:xfrm>
          <a:prstGeom prst="rect">
            <a:avLst/>
          </a:prstGeom>
          <a:solidFill>
            <a:srgbClr val="AA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216400" y="4285623"/>
            <a:ext cx="7029450" cy="2114550"/>
          </a:xfrm>
          <a:prstGeom prst="rect">
            <a:avLst/>
          </a:prstGeom>
          <a:solidFill>
            <a:srgbClr val="1BA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216400" y="1390023"/>
            <a:ext cx="3276600" cy="2552700"/>
          </a:xfrm>
          <a:prstGeom prst="rect">
            <a:avLst/>
          </a:prstGeom>
          <a:solidFill>
            <a:srgbClr val="FA6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797800" y="1390023"/>
            <a:ext cx="3448050" cy="2552700"/>
          </a:xfrm>
          <a:prstGeom prst="rect">
            <a:avLst/>
          </a:prstGeom>
          <a:solidFill>
            <a:srgbClr val="60A9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1092200" y="2342523"/>
            <a:ext cx="2819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590676" y="1628805"/>
            <a:ext cx="2171700" cy="461665"/>
          </a:xfrm>
          <a:prstGeom prst="rect">
            <a:avLst/>
          </a:prstGeom>
          <a:noFill/>
        </p:spPr>
        <p:txBody>
          <a:bodyPr wrap="square" rtlCol="0">
            <a:spAutoFit/>
          </a:bodyPr>
          <a:lstStyle/>
          <a:p>
            <a:r>
              <a:rPr lang="zh-CN" altLang="en-US" sz="2400" dirty="0" smtClean="0">
                <a:solidFill>
                  <a:schemeClr val="bg1"/>
                </a:solidFill>
              </a:rPr>
              <a:t>系统介绍</a:t>
            </a:r>
            <a:endParaRPr lang="zh-CN" altLang="en-US" sz="2400" dirty="0">
              <a:solidFill>
                <a:schemeClr val="bg1"/>
              </a:solidFill>
            </a:endParaRPr>
          </a:p>
        </p:txBody>
      </p:sp>
      <p:cxnSp>
        <p:nvCxnSpPr>
          <p:cNvPr id="10" name="直接连接符 9"/>
          <p:cNvCxnSpPr/>
          <p:nvPr/>
        </p:nvCxnSpPr>
        <p:spPr>
          <a:xfrm>
            <a:off x="5181600" y="1381155"/>
            <a:ext cx="0" cy="256156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686800" y="1381155"/>
            <a:ext cx="0" cy="256156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433888" y="1782629"/>
            <a:ext cx="509588" cy="1323439"/>
          </a:xfrm>
          <a:prstGeom prst="rect">
            <a:avLst/>
          </a:prstGeom>
          <a:noFill/>
        </p:spPr>
        <p:txBody>
          <a:bodyPr wrap="square" rtlCol="0">
            <a:spAutoFit/>
          </a:bodyPr>
          <a:lstStyle/>
          <a:p>
            <a:r>
              <a:rPr lang="zh-CN" altLang="en-US" sz="2000" dirty="0" smtClean="0">
                <a:solidFill>
                  <a:schemeClr val="bg1"/>
                </a:solidFill>
              </a:rPr>
              <a:t>会员模块</a:t>
            </a:r>
            <a:endParaRPr lang="zh-CN" altLang="en-US" sz="2000" dirty="0">
              <a:solidFill>
                <a:schemeClr val="bg1"/>
              </a:solidFill>
            </a:endParaRPr>
          </a:p>
        </p:txBody>
      </p:sp>
      <p:sp>
        <p:nvSpPr>
          <p:cNvPr id="13" name="文本框 12"/>
          <p:cNvSpPr txBox="1"/>
          <p:nvPr/>
        </p:nvSpPr>
        <p:spPr>
          <a:xfrm>
            <a:off x="8024815" y="1620707"/>
            <a:ext cx="471486" cy="1938992"/>
          </a:xfrm>
          <a:prstGeom prst="rect">
            <a:avLst/>
          </a:prstGeom>
          <a:noFill/>
        </p:spPr>
        <p:txBody>
          <a:bodyPr wrap="square" rtlCol="0">
            <a:spAutoFit/>
          </a:bodyPr>
          <a:lstStyle/>
          <a:p>
            <a:r>
              <a:rPr lang="zh-CN" altLang="en-US" sz="2000" dirty="0" smtClean="0">
                <a:solidFill>
                  <a:schemeClr val="bg1"/>
                </a:solidFill>
              </a:rPr>
              <a:t>医生管理模块</a:t>
            </a:r>
            <a:endParaRPr lang="zh-CN" altLang="en-US" sz="2000" dirty="0">
              <a:solidFill>
                <a:schemeClr val="bg1"/>
              </a:solidFill>
            </a:endParaRPr>
          </a:p>
        </p:txBody>
      </p:sp>
      <p:sp>
        <p:nvSpPr>
          <p:cNvPr id="14" name="文本框 13"/>
          <p:cNvSpPr txBox="1"/>
          <p:nvPr/>
        </p:nvSpPr>
        <p:spPr>
          <a:xfrm>
            <a:off x="10531476" y="4835065"/>
            <a:ext cx="412750" cy="1323439"/>
          </a:xfrm>
          <a:prstGeom prst="rect">
            <a:avLst/>
          </a:prstGeom>
          <a:noFill/>
        </p:spPr>
        <p:txBody>
          <a:bodyPr wrap="square" rtlCol="0">
            <a:spAutoFit/>
          </a:bodyPr>
          <a:lstStyle/>
          <a:p>
            <a:r>
              <a:rPr lang="zh-CN" altLang="en-US" sz="2000" dirty="0" smtClean="0">
                <a:solidFill>
                  <a:schemeClr val="bg1"/>
                </a:solidFill>
              </a:rPr>
              <a:t>其他功能</a:t>
            </a:r>
            <a:endParaRPr lang="zh-CN" altLang="en-US" sz="2000" dirty="0">
              <a:solidFill>
                <a:schemeClr val="bg1"/>
              </a:solidFill>
            </a:endParaRPr>
          </a:p>
        </p:txBody>
      </p:sp>
      <p:cxnSp>
        <p:nvCxnSpPr>
          <p:cNvPr id="15" name="直接连接符 14"/>
          <p:cNvCxnSpPr/>
          <p:nvPr/>
        </p:nvCxnSpPr>
        <p:spPr>
          <a:xfrm>
            <a:off x="10377489" y="4062113"/>
            <a:ext cx="0" cy="256156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640281" y="2604759"/>
            <a:ext cx="1937546" cy="2069797"/>
          </a:xfrm>
          <a:prstGeom prst="rect">
            <a:avLst/>
          </a:prstGeom>
          <a:noFill/>
        </p:spPr>
        <p:txBody>
          <a:bodyPr wrap="square" lIns="68580" tIns="34290" rIns="68580" bIns="34290">
            <a:spAutoFit/>
          </a:bodyPr>
          <a:lstStyle/>
          <a:p>
            <a:pPr lvl="0">
              <a:lnSpc>
                <a:spcPct val="130000"/>
              </a:lnSpc>
            </a:pPr>
            <a:r>
              <a:rPr lang="zh-CN" altLang="en-US" sz="2000" dirty="0" smtClean="0">
                <a:solidFill>
                  <a:schemeClr val="bg1"/>
                </a:solidFill>
                <a:latin typeface="微软雅黑" panose="020B0503020204020204" pitchFamily="34" charset="-122"/>
                <a:ea typeface="微软雅黑" panose="020B0503020204020204" pitchFamily="34" charset="-122"/>
              </a:rPr>
              <a:t>这一部分详细介绍系统中的所有界面，包括用户完成整个的医疗流程</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5429248" y="1507006"/>
            <a:ext cx="1937546" cy="1269578"/>
          </a:xfrm>
          <a:prstGeom prst="rect">
            <a:avLst/>
          </a:prstGeom>
          <a:noFill/>
        </p:spPr>
        <p:txBody>
          <a:bodyPr wrap="square" lIns="68580" tIns="34290" rIns="68580" bIns="34290">
            <a:spAutoFit/>
          </a:bodyPr>
          <a:lstStyle/>
          <a:p>
            <a:pPr lvl="0">
              <a:lnSpc>
                <a:spcPct val="130000"/>
              </a:lnSpc>
            </a:pPr>
            <a:r>
              <a:rPr lang="zh-CN" altLang="en-US" sz="2000" dirty="0" smtClean="0">
                <a:solidFill>
                  <a:schemeClr val="bg1"/>
                </a:solidFill>
                <a:latin typeface="微软雅黑" panose="020B0503020204020204" pitchFamily="34" charset="-122"/>
                <a:ea typeface="微软雅黑" panose="020B0503020204020204" pitchFamily="34" charset="-122"/>
              </a:rPr>
              <a:t>这一部分着重介绍会员模块中的主要功能</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9060653" y="1507006"/>
            <a:ext cx="1937546" cy="1269578"/>
          </a:xfrm>
          <a:prstGeom prst="rect">
            <a:avLst/>
          </a:prstGeom>
          <a:noFill/>
        </p:spPr>
        <p:txBody>
          <a:bodyPr wrap="square" lIns="68580" tIns="34290" rIns="68580" bIns="34290">
            <a:spAutoFit/>
          </a:bodyPr>
          <a:lstStyle/>
          <a:p>
            <a:pPr lvl="0">
              <a:lnSpc>
                <a:spcPct val="130000"/>
              </a:lnSpc>
            </a:pPr>
            <a:r>
              <a:rPr lang="zh-CN" altLang="en-US" sz="2000" dirty="0" smtClean="0">
                <a:solidFill>
                  <a:schemeClr val="bg1"/>
                </a:solidFill>
                <a:latin typeface="微软雅黑" panose="020B0503020204020204" pitchFamily="34" charset="-122"/>
                <a:ea typeface="微软雅黑" panose="020B0503020204020204" pitchFamily="34" charset="-122"/>
              </a:rPr>
              <a:t>这一部分主要是对医生的控制界面进行解析</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6212679" y="4857472"/>
            <a:ext cx="3860010" cy="869469"/>
          </a:xfrm>
          <a:prstGeom prst="rect">
            <a:avLst/>
          </a:prstGeom>
          <a:noFill/>
        </p:spPr>
        <p:txBody>
          <a:bodyPr wrap="square" lIns="68580" tIns="34290" rIns="68580" bIns="34290">
            <a:spAutoFit/>
          </a:bodyPr>
          <a:lstStyle/>
          <a:p>
            <a:pPr lvl="0">
              <a:lnSpc>
                <a:spcPct val="130000"/>
              </a:lnSpc>
            </a:pPr>
            <a:r>
              <a:rPr lang="zh-CN" altLang="en-US" sz="2000" dirty="0" smtClean="0">
                <a:solidFill>
                  <a:schemeClr val="bg1"/>
                </a:solidFill>
                <a:latin typeface="微软雅黑" panose="020B0503020204020204" pitchFamily="34" charset="-122"/>
                <a:ea typeface="微软雅黑" panose="020B0503020204020204" pitchFamily="34" charset="-122"/>
              </a:rPr>
              <a:t>这部分主要着重于对整个系统的其他功能进行介绍</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3602722155"/>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系统架构</a:t>
            </a:r>
            <a:endParaRPr lang="zh-CN" altLang="en-US" dirty="0"/>
          </a:p>
        </p:txBody>
      </p:sp>
      <p:sp>
        <p:nvSpPr>
          <p:cNvPr id="3" name="文本占位符 2"/>
          <p:cNvSpPr>
            <a:spLocks noGrp="1"/>
          </p:cNvSpPr>
          <p:nvPr>
            <p:ph type="body" sz="quarter" idx="12"/>
          </p:nvPr>
        </p:nvSpPr>
        <p:spPr/>
        <p:txBody>
          <a:bodyPr/>
          <a:lstStyle/>
          <a:p>
            <a:r>
              <a:rPr lang="zh-CN" altLang="en-US" dirty="0" smtClean="0"/>
              <a:t>签约预约申请</a:t>
            </a:r>
            <a:endParaRPr lang="zh-CN" altLang="en-US" dirty="0"/>
          </a:p>
        </p:txBody>
      </p:sp>
      <p:sp>
        <p:nvSpPr>
          <p:cNvPr id="6" name="矩形 5"/>
          <p:cNvSpPr/>
          <p:nvPr/>
        </p:nvSpPr>
        <p:spPr>
          <a:xfrm>
            <a:off x="304800" y="1599264"/>
            <a:ext cx="2603500" cy="4398111"/>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医生详情中选择一个出诊时间并点击预约该专家按钮则进入预约申请表签约页面</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用户提交病例并预约则自动检查必填项</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左上角选择档案则自动填写申请人个人信息，如姓名，年龄等</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时间段自动根据添加出诊安排人数切割时间段，并且只显示可预约时间段</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一周只能提交一次预约，除非该预约已经付款</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5122" name="Picture 2"/>
          <p:cNvPicPr>
            <a:picLocks noChangeAspect="1" noChangeArrowheads="1"/>
          </p:cNvPicPr>
          <p:nvPr/>
        </p:nvPicPr>
        <p:blipFill>
          <a:blip r:embed="rId2" cstate="print"/>
          <a:srcRect/>
          <a:stretch>
            <a:fillRect/>
          </a:stretch>
        </p:blipFill>
        <p:spPr bwMode="auto">
          <a:xfrm>
            <a:off x="3694617" y="257175"/>
            <a:ext cx="7044821" cy="6172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系统架构</a:t>
            </a:r>
            <a:endParaRPr lang="zh-CN" altLang="en-US" dirty="0"/>
          </a:p>
        </p:txBody>
      </p:sp>
      <p:sp>
        <p:nvSpPr>
          <p:cNvPr id="3" name="文本占位符 2"/>
          <p:cNvSpPr>
            <a:spLocks noGrp="1"/>
          </p:cNvSpPr>
          <p:nvPr>
            <p:ph type="body" sz="quarter" idx="12"/>
          </p:nvPr>
        </p:nvSpPr>
        <p:spPr/>
        <p:txBody>
          <a:bodyPr/>
          <a:lstStyle/>
          <a:p>
            <a:r>
              <a:rPr lang="zh-CN" altLang="en-US" dirty="0" smtClean="0"/>
              <a:t>预约确认并付款</a:t>
            </a:r>
            <a:endParaRPr lang="zh-CN" altLang="en-US" dirty="0"/>
          </a:p>
        </p:txBody>
      </p:sp>
      <p:sp>
        <p:nvSpPr>
          <p:cNvPr id="6" name="矩形 5"/>
          <p:cNvSpPr/>
          <p:nvPr/>
        </p:nvSpPr>
        <p:spPr>
          <a:xfrm>
            <a:off x="323850" y="2751789"/>
            <a:ext cx="2603500" cy="2283686"/>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提交预约后锁定该预约时间段，并确认等待支付。</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预约金额在医生详情中管理</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点击立即支付跳转到支付宝支付页面</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患者可以用手机扫描支付或者</a:t>
            </a: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6146" name="Picture 2"/>
          <p:cNvPicPr>
            <a:picLocks noChangeAspect="1" noChangeArrowheads="1"/>
          </p:cNvPicPr>
          <p:nvPr/>
        </p:nvPicPr>
        <p:blipFill>
          <a:blip r:embed="rId2" cstate="print"/>
          <a:srcRect/>
          <a:stretch>
            <a:fillRect/>
          </a:stretch>
        </p:blipFill>
        <p:spPr bwMode="auto">
          <a:xfrm>
            <a:off x="3581400" y="180975"/>
            <a:ext cx="4307502" cy="2695575"/>
          </a:xfrm>
          <a:prstGeom prst="rect">
            <a:avLst/>
          </a:prstGeom>
          <a:noFill/>
          <a:ln w="9525">
            <a:noFill/>
            <a:miter lim="800000"/>
            <a:headEnd/>
            <a:tailEnd/>
          </a:ln>
        </p:spPr>
      </p:pic>
      <p:pic>
        <p:nvPicPr>
          <p:cNvPr id="6147" name="Picture 3"/>
          <p:cNvPicPr>
            <a:picLocks noChangeAspect="1" noChangeArrowheads="1"/>
          </p:cNvPicPr>
          <p:nvPr/>
        </p:nvPicPr>
        <p:blipFill>
          <a:blip r:embed="rId3" cstate="print"/>
          <a:srcRect/>
          <a:stretch>
            <a:fillRect/>
          </a:stretch>
        </p:blipFill>
        <p:spPr bwMode="auto">
          <a:xfrm>
            <a:off x="8001000" y="328613"/>
            <a:ext cx="3867150" cy="542925"/>
          </a:xfrm>
          <a:prstGeom prst="rect">
            <a:avLst/>
          </a:prstGeom>
          <a:noFill/>
          <a:ln w="9525">
            <a:noFill/>
            <a:miter lim="800000"/>
            <a:headEnd/>
            <a:tailEnd/>
          </a:ln>
        </p:spPr>
      </p:pic>
      <p:pic>
        <p:nvPicPr>
          <p:cNvPr id="6148" name="Picture 4"/>
          <p:cNvPicPr>
            <a:picLocks noChangeAspect="1" noChangeArrowheads="1"/>
          </p:cNvPicPr>
          <p:nvPr/>
        </p:nvPicPr>
        <p:blipFill>
          <a:blip r:embed="rId4" cstate="print"/>
          <a:srcRect/>
          <a:stretch>
            <a:fillRect/>
          </a:stretch>
        </p:blipFill>
        <p:spPr bwMode="auto">
          <a:xfrm>
            <a:off x="3715535" y="2847975"/>
            <a:ext cx="3866365" cy="252355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系统架构</a:t>
            </a:r>
            <a:endParaRPr lang="zh-CN" altLang="en-US" dirty="0"/>
          </a:p>
        </p:txBody>
      </p:sp>
      <p:sp>
        <p:nvSpPr>
          <p:cNvPr id="3" name="文本占位符 2"/>
          <p:cNvSpPr>
            <a:spLocks noGrp="1"/>
          </p:cNvSpPr>
          <p:nvPr>
            <p:ph type="body" sz="quarter" idx="12"/>
          </p:nvPr>
        </p:nvSpPr>
        <p:spPr/>
        <p:txBody>
          <a:bodyPr/>
          <a:lstStyle/>
          <a:p>
            <a:r>
              <a:rPr lang="zh-CN" altLang="en-US" dirty="0" smtClean="0"/>
              <a:t>付款成功</a:t>
            </a:r>
            <a:endParaRPr lang="zh-CN" altLang="en-US" dirty="0"/>
          </a:p>
        </p:txBody>
      </p:sp>
      <p:sp>
        <p:nvSpPr>
          <p:cNvPr id="6" name="矩形 5"/>
          <p:cNvSpPr/>
          <p:nvPr/>
        </p:nvSpPr>
        <p:spPr>
          <a:xfrm>
            <a:off x="342900" y="1961214"/>
            <a:ext cx="2603500" cy="4271923"/>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将会收到预约确认的手机短信</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正式锁定该预约</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在</a:t>
            </a:r>
            <a:r>
              <a:rPr lang="en-US" altLang="zh-CN" sz="1400" dirty="0" err="1" smtClean="0">
                <a:solidFill>
                  <a:schemeClr val="bg1"/>
                </a:solidFill>
                <a:latin typeface="微软雅黑" panose="020B0503020204020204" pitchFamily="34" charset="-122"/>
                <a:ea typeface="微软雅黑" panose="020B0503020204020204" pitchFamily="34" charset="-122"/>
              </a:rPr>
              <a:t>Gensee</a:t>
            </a:r>
            <a:r>
              <a:rPr lang="zh-CN" altLang="en-US" sz="1400" dirty="0" smtClean="0">
                <a:solidFill>
                  <a:schemeClr val="bg1"/>
                </a:solidFill>
                <a:latin typeface="微软雅黑" panose="020B0503020204020204" pitchFamily="34" charset="-122"/>
                <a:ea typeface="微软雅黑" panose="020B0503020204020204" pitchFamily="34" charset="-122"/>
              </a:rPr>
              <a:t>中创建一个直播记录</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组织者密码一般为</a:t>
            </a:r>
            <a:r>
              <a:rPr lang="en-US" altLang="zh-CN" sz="1400" dirty="0" smtClean="0">
                <a:solidFill>
                  <a:schemeClr val="bg1"/>
                </a:solidFill>
                <a:latin typeface="微软雅黑" panose="020B0503020204020204" pitchFamily="34" charset="-122"/>
                <a:ea typeface="微软雅黑" panose="020B0503020204020204" pitchFamily="34" charset="-122"/>
              </a:rPr>
              <a:t>333333</a:t>
            </a: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嘉宾的密码为</a:t>
            </a:r>
            <a:r>
              <a:rPr lang="en-US" altLang="zh-CN" sz="1400" dirty="0" smtClean="0">
                <a:solidFill>
                  <a:schemeClr val="bg1"/>
                </a:solidFill>
                <a:latin typeface="微软雅黑" panose="020B0503020204020204" pitchFamily="34" charset="-122"/>
                <a:ea typeface="微软雅黑" panose="020B0503020204020204" pitchFamily="34" charset="-122"/>
              </a:rPr>
              <a:t>888888</a:t>
            </a:r>
            <a:r>
              <a:rPr lang="zh-CN" altLang="en-US" sz="1400" dirty="0" smtClean="0">
                <a:solidFill>
                  <a:schemeClr val="bg1"/>
                </a:solidFill>
                <a:latin typeface="微软雅黑" panose="020B0503020204020204" pitchFamily="34" charset="-122"/>
                <a:ea typeface="微软雅黑" panose="020B0503020204020204" pitchFamily="34" charset="-122"/>
              </a:rPr>
              <a:t>，医生患者均使用嘉宾账户</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普通参加者为</a:t>
            </a:r>
            <a:r>
              <a:rPr lang="en-US" altLang="zh-CN" sz="1400" dirty="0" smtClean="0">
                <a:solidFill>
                  <a:schemeClr val="bg1"/>
                </a:solidFill>
                <a:latin typeface="微软雅黑" panose="020B0503020204020204" pitchFamily="34" charset="-122"/>
                <a:ea typeface="微软雅黑" panose="020B0503020204020204" pitchFamily="34" charset="-122"/>
              </a:rPr>
              <a:t>666666</a:t>
            </a: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直播设置在预约时间的提前</a:t>
            </a:r>
            <a:r>
              <a:rPr lang="en-US" altLang="zh-CN" sz="1400" dirty="0" smtClean="0">
                <a:solidFill>
                  <a:schemeClr val="bg1"/>
                </a:solidFill>
                <a:latin typeface="微软雅黑" panose="020B0503020204020204" pitchFamily="34" charset="-122"/>
                <a:ea typeface="微软雅黑" panose="020B0503020204020204" pitchFamily="34" charset="-122"/>
              </a:rPr>
              <a:t>15</a:t>
            </a:r>
            <a:r>
              <a:rPr lang="zh-CN" altLang="en-US" sz="1400" dirty="0" smtClean="0">
                <a:solidFill>
                  <a:schemeClr val="bg1"/>
                </a:solidFill>
                <a:latin typeface="微软雅黑" panose="020B0503020204020204" pitchFamily="34" charset="-122"/>
                <a:ea typeface="微软雅黑" panose="020B0503020204020204" pitchFamily="34" charset="-122"/>
              </a:rPr>
              <a:t>分钟开始和延后</a:t>
            </a:r>
            <a:r>
              <a:rPr lang="en-US" altLang="zh-CN" sz="1400" dirty="0" smtClean="0">
                <a:solidFill>
                  <a:schemeClr val="bg1"/>
                </a:solidFill>
                <a:latin typeface="微软雅黑" panose="020B0503020204020204" pitchFamily="34" charset="-122"/>
                <a:ea typeface="微软雅黑" panose="020B0503020204020204" pitchFamily="34" charset="-122"/>
              </a:rPr>
              <a:t>15</a:t>
            </a:r>
            <a:r>
              <a:rPr lang="zh-CN" altLang="en-US" sz="1400" dirty="0" smtClean="0">
                <a:solidFill>
                  <a:schemeClr val="bg1"/>
                </a:solidFill>
                <a:latin typeface="微软雅黑" panose="020B0503020204020204" pitchFamily="34" charset="-122"/>
                <a:ea typeface="微软雅黑" panose="020B0503020204020204" pitchFamily="34" charset="-122"/>
              </a:rPr>
              <a:t>分钟结束</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7170" name="Picture 2"/>
          <p:cNvPicPr>
            <a:picLocks noChangeAspect="1" noChangeArrowheads="1"/>
          </p:cNvPicPr>
          <p:nvPr/>
        </p:nvPicPr>
        <p:blipFill>
          <a:blip r:embed="rId2" cstate="print"/>
          <a:srcRect/>
          <a:stretch>
            <a:fillRect/>
          </a:stretch>
        </p:blipFill>
        <p:spPr bwMode="auto">
          <a:xfrm>
            <a:off x="3657600" y="312679"/>
            <a:ext cx="3939024" cy="2344796"/>
          </a:xfrm>
          <a:prstGeom prst="rect">
            <a:avLst/>
          </a:prstGeom>
          <a:noFill/>
          <a:ln w="9525">
            <a:noFill/>
            <a:miter lim="800000"/>
            <a:headEnd/>
            <a:tailEnd/>
          </a:ln>
        </p:spPr>
      </p:pic>
      <p:pic>
        <p:nvPicPr>
          <p:cNvPr id="7171" name="Picture 3"/>
          <p:cNvPicPr>
            <a:picLocks noChangeAspect="1" noChangeArrowheads="1"/>
          </p:cNvPicPr>
          <p:nvPr/>
        </p:nvPicPr>
        <p:blipFill>
          <a:blip r:embed="rId3" cstate="print"/>
          <a:srcRect/>
          <a:stretch>
            <a:fillRect/>
          </a:stretch>
        </p:blipFill>
        <p:spPr bwMode="auto">
          <a:xfrm>
            <a:off x="3684518" y="2876550"/>
            <a:ext cx="4312340" cy="2543175"/>
          </a:xfrm>
          <a:prstGeom prst="rect">
            <a:avLst/>
          </a:prstGeom>
          <a:noFill/>
          <a:ln w="9525">
            <a:noFill/>
            <a:miter lim="800000"/>
            <a:headEnd/>
            <a:tailEnd/>
          </a:ln>
        </p:spPr>
      </p:pic>
      <p:pic>
        <p:nvPicPr>
          <p:cNvPr id="7172" name="Picture 4"/>
          <p:cNvPicPr>
            <a:picLocks noChangeAspect="1" noChangeArrowheads="1"/>
          </p:cNvPicPr>
          <p:nvPr/>
        </p:nvPicPr>
        <p:blipFill>
          <a:blip r:embed="rId4" cstate="print"/>
          <a:srcRect/>
          <a:stretch>
            <a:fillRect/>
          </a:stretch>
        </p:blipFill>
        <p:spPr bwMode="auto">
          <a:xfrm>
            <a:off x="8160871" y="2809874"/>
            <a:ext cx="3664417" cy="2962275"/>
          </a:xfrm>
          <a:prstGeom prst="rect">
            <a:avLst/>
          </a:prstGeom>
          <a:noFill/>
          <a:ln w="9525">
            <a:noFill/>
            <a:miter lim="800000"/>
            <a:headEnd/>
            <a:tailEnd/>
          </a:ln>
        </p:spPr>
      </p:pic>
      <p:pic>
        <p:nvPicPr>
          <p:cNvPr id="7173" name="Picture 5"/>
          <p:cNvPicPr>
            <a:picLocks noChangeAspect="1" noChangeArrowheads="1"/>
          </p:cNvPicPr>
          <p:nvPr/>
        </p:nvPicPr>
        <p:blipFill>
          <a:blip r:embed="rId5" cstate="print"/>
          <a:srcRect/>
          <a:stretch>
            <a:fillRect/>
          </a:stretch>
        </p:blipFill>
        <p:spPr bwMode="auto">
          <a:xfrm>
            <a:off x="3781425" y="5591175"/>
            <a:ext cx="3219450" cy="1104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系统架构</a:t>
            </a:r>
            <a:endParaRPr lang="zh-CN" altLang="en-US" dirty="0"/>
          </a:p>
        </p:txBody>
      </p:sp>
      <p:sp>
        <p:nvSpPr>
          <p:cNvPr id="3" name="文本占位符 2"/>
          <p:cNvSpPr>
            <a:spLocks noGrp="1"/>
          </p:cNvSpPr>
          <p:nvPr>
            <p:ph type="body" sz="quarter" idx="12"/>
          </p:nvPr>
        </p:nvSpPr>
        <p:spPr/>
        <p:txBody>
          <a:bodyPr/>
          <a:lstStyle/>
          <a:p>
            <a:r>
              <a:rPr lang="zh-CN" altLang="en-US" dirty="0" smtClean="0"/>
              <a:t>合作医院</a:t>
            </a:r>
            <a:endParaRPr lang="zh-CN" altLang="en-US" dirty="0"/>
          </a:p>
        </p:txBody>
      </p:sp>
      <p:sp>
        <p:nvSpPr>
          <p:cNvPr id="6" name="矩形 5"/>
          <p:cNvSpPr/>
          <p:nvPr/>
        </p:nvSpPr>
        <p:spPr>
          <a:xfrm>
            <a:off x="323850" y="2751789"/>
            <a:ext cx="2603500" cy="3761013"/>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标题栏中点击合作医院进入医院搜索模块</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路径为</a:t>
            </a:r>
            <a:r>
              <a:rPr lang="en-US" altLang="zh-CN" sz="1400" dirty="0" smtClean="0">
                <a:solidFill>
                  <a:schemeClr val="bg1"/>
                </a:solidFill>
                <a:latin typeface="微软雅黑" panose="020B0503020204020204" pitchFamily="34" charset="-122"/>
                <a:ea typeface="微软雅黑" panose="020B0503020204020204" pitchFamily="34" charset="-122"/>
              </a:rPr>
              <a:t>: </a:t>
            </a:r>
            <a:r>
              <a:rPr lang="en-US" altLang="zh-CN" sz="1400" dirty="0" smtClean="0">
                <a:solidFill>
                  <a:schemeClr val="bg1"/>
                </a:solidFill>
                <a:latin typeface="微软雅黑" panose="020B0503020204020204" pitchFamily="34" charset="-122"/>
                <a:ea typeface="微软雅黑" panose="020B0503020204020204" pitchFamily="34" charset="-122"/>
                <a:hlinkClick r:id="rId2"/>
              </a:rPr>
              <a:t>http://www.myhkdoc.com/NCMI/Hospital/hospitallist.php</a:t>
            </a:r>
            <a:r>
              <a:rPr lang="en-US" altLang="zh-CN" sz="1400" dirty="0" smtClean="0">
                <a:solidFill>
                  <a:schemeClr val="bg1"/>
                </a:solidFill>
                <a:latin typeface="微软雅黑" panose="020B0503020204020204" pitchFamily="34" charset="-122"/>
                <a:ea typeface="微软雅黑" panose="020B0503020204020204" pitchFamily="34" charset="-122"/>
              </a:rPr>
              <a:t> </a:t>
            </a: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医院管理地址为：</a:t>
            </a:r>
            <a:r>
              <a:rPr lang="en-US" altLang="zh-CN" sz="1400" dirty="0" smtClean="0">
                <a:solidFill>
                  <a:schemeClr val="bg1"/>
                </a:solidFill>
                <a:latin typeface="微软雅黑" panose="020B0503020204020204" pitchFamily="34" charset="-122"/>
                <a:ea typeface="微软雅黑" panose="020B0503020204020204" pitchFamily="34" charset="-122"/>
                <a:hlinkClick r:id="rId3"/>
              </a:rPr>
              <a:t>http://www.myhkdoc.com/NCMI/CMS/BaseInfo/hospital.php</a:t>
            </a:r>
            <a:r>
              <a:rPr lang="en-US" altLang="zh-CN" sz="1400" dirty="0" smtClean="0">
                <a:solidFill>
                  <a:schemeClr val="bg1"/>
                </a:solidFill>
                <a:latin typeface="微软雅黑" panose="020B0503020204020204" pitchFamily="34" charset="-122"/>
                <a:ea typeface="微软雅黑" panose="020B0503020204020204" pitchFamily="34" charset="-122"/>
              </a:rPr>
              <a:t> </a:t>
            </a: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由系统管理员进行管理</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8194" name="Picture 2"/>
          <p:cNvPicPr>
            <a:picLocks noChangeAspect="1" noChangeArrowheads="1"/>
          </p:cNvPicPr>
          <p:nvPr/>
        </p:nvPicPr>
        <p:blipFill>
          <a:blip r:embed="rId4" cstate="print"/>
          <a:srcRect/>
          <a:stretch>
            <a:fillRect/>
          </a:stretch>
        </p:blipFill>
        <p:spPr bwMode="auto">
          <a:xfrm>
            <a:off x="3624264" y="247650"/>
            <a:ext cx="7415212" cy="1903370"/>
          </a:xfrm>
          <a:prstGeom prst="rect">
            <a:avLst/>
          </a:prstGeom>
          <a:noFill/>
          <a:ln w="9525">
            <a:noFill/>
            <a:miter lim="800000"/>
            <a:headEnd/>
            <a:tailEnd/>
          </a:ln>
        </p:spPr>
      </p:pic>
      <p:pic>
        <p:nvPicPr>
          <p:cNvPr id="8195" name="Picture 3"/>
          <p:cNvPicPr>
            <a:picLocks noChangeAspect="1" noChangeArrowheads="1"/>
          </p:cNvPicPr>
          <p:nvPr/>
        </p:nvPicPr>
        <p:blipFill>
          <a:blip r:embed="rId5" cstate="print"/>
          <a:srcRect/>
          <a:stretch>
            <a:fillRect/>
          </a:stretch>
        </p:blipFill>
        <p:spPr bwMode="auto">
          <a:xfrm>
            <a:off x="3882879" y="2362200"/>
            <a:ext cx="5175395" cy="3629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系统架构</a:t>
            </a:r>
            <a:endParaRPr lang="zh-CN" altLang="en-US" dirty="0"/>
          </a:p>
        </p:txBody>
      </p:sp>
      <p:sp>
        <p:nvSpPr>
          <p:cNvPr id="3" name="文本占位符 2"/>
          <p:cNvSpPr>
            <a:spLocks noGrp="1"/>
          </p:cNvSpPr>
          <p:nvPr>
            <p:ph type="body" sz="quarter" idx="12"/>
          </p:nvPr>
        </p:nvSpPr>
        <p:spPr/>
        <p:txBody>
          <a:bodyPr/>
          <a:lstStyle/>
          <a:p>
            <a:r>
              <a:rPr lang="zh-CN" altLang="en-US" dirty="0" smtClean="0"/>
              <a:t>医院详情</a:t>
            </a:r>
            <a:endParaRPr lang="zh-CN" altLang="en-US" dirty="0"/>
          </a:p>
        </p:txBody>
      </p:sp>
      <p:sp>
        <p:nvSpPr>
          <p:cNvPr id="6" name="矩形 5"/>
          <p:cNvSpPr/>
          <p:nvPr/>
        </p:nvSpPr>
        <p:spPr>
          <a:xfrm>
            <a:off x="323850" y="2132664"/>
            <a:ext cx="2603500" cy="3761013"/>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点击任何一家医院则查看医院详情</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en-US" altLang="zh-CN" sz="1400" dirty="0" smtClean="0">
                <a:solidFill>
                  <a:schemeClr val="bg1"/>
                </a:solidFill>
                <a:latin typeface="微软雅黑" panose="020B0503020204020204" pitchFamily="34" charset="-122"/>
                <a:ea typeface="微软雅黑" panose="020B0503020204020204" pitchFamily="34" charset="-122"/>
                <a:hlinkClick r:id="rId2"/>
              </a:rPr>
              <a:t>http://www.myhkdoc.com/NCMI/Hospital/hospital.php?id=2</a:t>
            </a:r>
            <a:r>
              <a:rPr lang="en-US" altLang="zh-CN" sz="1400" dirty="0" smtClean="0">
                <a:solidFill>
                  <a:schemeClr val="bg1"/>
                </a:solidFill>
                <a:latin typeface="微软雅黑" panose="020B0503020204020204" pitchFamily="34" charset="-122"/>
                <a:ea typeface="微软雅黑" panose="020B0503020204020204" pitchFamily="34" charset="-122"/>
              </a:rPr>
              <a:t> </a:t>
            </a: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管理地址如下：</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en-US" altLang="zh-CN" sz="1400" dirty="0" smtClean="0">
                <a:solidFill>
                  <a:schemeClr val="bg1"/>
                </a:solidFill>
                <a:latin typeface="微软雅黑" panose="020B0503020204020204" pitchFamily="34" charset="-122"/>
                <a:ea typeface="微软雅黑" panose="020B0503020204020204" pitchFamily="34" charset="-122"/>
                <a:hlinkClick r:id="rId3"/>
              </a:rPr>
              <a:t>http://www.myhkdoc.com/NCMI/CMS/BaseInfo/hospital.php?action=edit&amp;id=2</a:t>
            </a:r>
            <a:r>
              <a:rPr lang="en-US" altLang="zh-CN" sz="1400" dirty="0" smtClean="0">
                <a:solidFill>
                  <a:schemeClr val="bg1"/>
                </a:solidFill>
                <a:latin typeface="微软雅黑" panose="020B0503020204020204" pitchFamily="34" charset="-122"/>
                <a:ea typeface="微软雅黑" panose="020B0503020204020204" pitchFamily="34" charset="-122"/>
              </a:rPr>
              <a:t> </a:t>
            </a: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查看科室则可以查看该医院拥有的相关科室</a:t>
            </a: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9218" name="Picture 2"/>
          <p:cNvPicPr>
            <a:picLocks noChangeAspect="1" noChangeArrowheads="1"/>
          </p:cNvPicPr>
          <p:nvPr/>
        </p:nvPicPr>
        <p:blipFill>
          <a:blip r:embed="rId4" cstate="print"/>
          <a:srcRect/>
          <a:stretch>
            <a:fillRect/>
          </a:stretch>
        </p:blipFill>
        <p:spPr bwMode="auto">
          <a:xfrm>
            <a:off x="3629025" y="136354"/>
            <a:ext cx="5795963" cy="3406946"/>
          </a:xfrm>
          <a:prstGeom prst="rect">
            <a:avLst/>
          </a:prstGeom>
          <a:noFill/>
          <a:ln w="9525">
            <a:noFill/>
            <a:miter lim="800000"/>
            <a:headEnd/>
            <a:tailEnd/>
          </a:ln>
        </p:spPr>
      </p:pic>
      <p:pic>
        <p:nvPicPr>
          <p:cNvPr id="9219" name="Picture 3"/>
          <p:cNvPicPr>
            <a:picLocks noChangeAspect="1" noChangeArrowheads="1"/>
          </p:cNvPicPr>
          <p:nvPr/>
        </p:nvPicPr>
        <p:blipFill>
          <a:blip r:embed="rId5" cstate="print"/>
          <a:srcRect/>
          <a:stretch>
            <a:fillRect/>
          </a:stretch>
        </p:blipFill>
        <p:spPr bwMode="auto">
          <a:xfrm>
            <a:off x="3868458" y="3638550"/>
            <a:ext cx="4175405" cy="30813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系统架构</a:t>
            </a:r>
            <a:endParaRPr lang="zh-CN" altLang="en-US" dirty="0"/>
          </a:p>
        </p:txBody>
      </p:sp>
      <p:sp>
        <p:nvSpPr>
          <p:cNvPr id="3" name="文本占位符 2"/>
          <p:cNvSpPr>
            <a:spLocks noGrp="1"/>
          </p:cNvSpPr>
          <p:nvPr>
            <p:ph type="body" sz="quarter" idx="12"/>
          </p:nvPr>
        </p:nvSpPr>
        <p:spPr/>
        <p:txBody>
          <a:bodyPr/>
          <a:lstStyle/>
          <a:p>
            <a:r>
              <a:rPr lang="zh-CN" altLang="en-US" dirty="0" smtClean="0"/>
              <a:t>医院相关科室</a:t>
            </a:r>
            <a:endParaRPr lang="zh-CN" altLang="en-US" dirty="0"/>
          </a:p>
        </p:txBody>
      </p:sp>
      <p:sp>
        <p:nvSpPr>
          <p:cNvPr id="6" name="矩形 5"/>
          <p:cNvSpPr/>
          <p:nvPr/>
        </p:nvSpPr>
        <p:spPr>
          <a:xfrm>
            <a:off x="323850" y="2751789"/>
            <a:ext cx="2603500" cy="1009491"/>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显示医院自己相关的科室</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点击进入则查看该相关科室专科相关的医生列表</a:t>
            </a: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10242" name="Picture 2"/>
          <p:cNvPicPr>
            <a:picLocks noChangeAspect="1" noChangeArrowheads="1"/>
          </p:cNvPicPr>
          <p:nvPr/>
        </p:nvPicPr>
        <p:blipFill>
          <a:blip r:embed="rId2" cstate="print"/>
          <a:srcRect/>
          <a:stretch>
            <a:fillRect/>
          </a:stretch>
        </p:blipFill>
        <p:spPr bwMode="auto">
          <a:xfrm>
            <a:off x="3771899" y="214326"/>
            <a:ext cx="5934075" cy="2990837"/>
          </a:xfrm>
          <a:prstGeom prst="rect">
            <a:avLst/>
          </a:prstGeom>
          <a:noFill/>
          <a:ln w="9525">
            <a:noFill/>
            <a:miter lim="800000"/>
            <a:headEnd/>
            <a:tailEnd/>
          </a:ln>
        </p:spPr>
      </p:pic>
      <p:pic>
        <p:nvPicPr>
          <p:cNvPr id="10243" name="Picture 3"/>
          <p:cNvPicPr>
            <a:picLocks noChangeAspect="1" noChangeArrowheads="1"/>
          </p:cNvPicPr>
          <p:nvPr/>
        </p:nvPicPr>
        <p:blipFill>
          <a:blip r:embed="rId3" cstate="print"/>
          <a:srcRect/>
          <a:stretch>
            <a:fillRect/>
          </a:stretch>
        </p:blipFill>
        <p:spPr bwMode="auto">
          <a:xfrm>
            <a:off x="3657600" y="3406123"/>
            <a:ext cx="8362950" cy="285180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系统架构</a:t>
            </a:r>
            <a:endParaRPr lang="zh-CN" altLang="en-US" dirty="0"/>
          </a:p>
        </p:txBody>
      </p:sp>
      <p:sp>
        <p:nvSpPr>
          <p:cNvPr id="3" name="文本占位符 2"/>
          <p:cNvSpPr>
            <a:spLocks noGrp="1"/>
          </p:cNvSpPr>
          <p:nvPr>
            <p:ph type="body" sz="quarter" idx="12"/>
          </p:nvPr>
        </p:nvSpPr>
        <p:spPr/>
        <p:txBody>
          <a:bodyPr/>
          <a:lstStyle/>
          <a:p>
            <a:r>
              <a:rPr lang="zh-CN" altLang="en-US" dirty="0" smtClean="0"/>
              <a:t>签约服务</a:t>
            </a:r>
            <a:endParaRPr lang="zh-CN" altLang="en-US" dirty="0"/>
          </a:p>
        </p:txBody>
      </p:sp>
      <p:sp>
        <p:nvSpPr>
          <p:cNvPr id="6" name="矩形 5"/>
          <p:cNvSpPr/>
          <p:nvPr/>
        </p:nvSpPr>
        <p:spPr>
          <a:xfrm>
            <a:off x="323850" y="2751789"/>
            <a:ext cx="2603500" cy="2843839"/>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标题栏中点击签约服务进入签约家庭医生搜索模块</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路径为</a:t>
            </a:r>
            <a:r>
              <a:rPr lang="en-US" altLang="zh-CN" sz="1400" dirty="0" smtClean="0">
                <a:solidFill>
                  <a:schemeClr val="bg1"/>
                </a:solidFill>
                <a:latin typeface="微软雅黑" panose="020B0503020204020204" pitchFamily="34" charset="-122"/>
                <a:ea typeface="微软雅黑" panose="020B0503020204020204" pitchFamily="34" charset="-122"/>
              </a:rPr>
              <a:t>: </a:t>
            </a:r>
            <a:r>
              <a:rPr lang="en-US" altLang="zh-CN" sz="1400" dirty="0" smtClean="0">
                <a:solidFill>
                  <a:schemeClr val="bg1"/>
                </a:solidFill>
                <a:latin typeface="微软雅黑" panose="020B0503020204020204" pitchFamily="34" charset="-122"/>
                <a:ea typeface="微软雅黑" panose="020B0503020204020204" pitchFamily="34" charset="-122"/>
                <a:hlinkClick r:id="rId2"/>
              </a:rPr>
              <a:t>http://www.myhkdoc.com/NCMI/Service/doctorlist.php</a:t>
            </a:r>
            <a:r>
              <a:rPr lang="en-US" altLang="zh-CN" sz="1400" dirty="0" smtClean="0">
                <a:solidFill>
                  <a:schemeClr val="bg1"/>
                </a:solidFill>
                <a:latin typeface="微软雅黑" panose="020B0503020204020204" pitchFamily="34" charset="-122"/>
                <a:ea typeface="微软雅黑" panose="020B0503020204020204" pitchFamily="34" charset="-122"/>
              </a:rPr>
              <a:t> </a:t>
            </a: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该界面显示的医生列表为曾经和用户签约过的医生</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只有登录后才可进入该模块</a:t>
            </a: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11266" name="Picture 2"/>
          <p:cNvPicPr>
            <a:picLocks noChangeAspect="1" noChangeArrowheads="1"/>
          </p:cNvPicPr>
          <p:nvPr/>
        </p:nvPicPr>
        <p:blipFill>
          <a:blip r:embed="rId3" cstate="print"/>
          <a:srcRect/>
          <a:stretch>
            <a:fillRect/>
          </a:stretch>
        </p:blipFill>
        <p:spPr bwMode="auto">
          <a:xfrm>
            <a:off x="3771900" y="1081089"/>
            <a:ext cx="7082793" cy="37385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系统架构</a:t>
            </a:r>
            <a:endParaRPr lang="zh-CN" altLang="en-US" dirty="0"/>
          </a:p>
        </p:txBody>
      </p:sp>
      <p:sp>
        <p:nvSpPr>
          <p:cNvPr id="3" name="文本占位符 2"/>
          <p:cNvSpPr>
            <a:spLocks noGrp="1"/>
          </p:cNvSpPr>
          <p:nvPr>
            <p:ph type="body" sz="quarter" idx="12"/>
          </p:nvPr>
        </p:nvSpPr>
        <p:spPr/>
        <p:txBody>
          <a:bodyPr/>
          <a:lstStyle/>
          <a:p>
            <a:r>
              <a:rPr lang="zh-CN" altLang="en-US" dirty="0" smtClean="0"/>
              <a:t>家庭信息模块</a:t>
            </a:r>
            <a:endParaRPr lang="zh-CN" altLang="en-US" dirty="0"/>
          </a:p>
        </p:txBody>
      </p:sp>
      <p:sp>
        <p:nvSpPr>
          <p:cNvPr id="6" name="矩形 5"/>
          <p:cNvSpPr/>
          <p:nvPr/>
        </p:nvSpPr>
        <p:spPr>
          <a:xfrm>
            <a:off x="323850" y="2751789"/>
            <a:ext cx="2603500" cy="3200860"/>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标题栏中点击家庭信息进入患者家庭信息管理模块</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路径为</a:t>
            </a:r>
            <a:r>
              <a:rPr lang="en-US" altLang="zh-CN" sz="1400" dirty="0" smtClean="0">
                <a:solidFill>
                  <a:schemeClr val="bg1"/>
                </a:solidFill>
                <a:latin typeface="微软雅黑" panose="020B0503020204020204" pitchFamily="34" charset="-122"/>
                <a:ea typeface="微软雅黑" panose="020B0503020204020204" pitchFamily="34" charset="-122"/>
              </a:rPr>
              <a:t>: </a:t>
            </a:r>
            <a:r>
              <a:rPr lang="en-US" altLang="zh-CN" sz="1400" dirty="0" smtClean="0">
                <a:solidFill>
                  <a:schemeClr val="bg1"/>
                </a:solidFill>
                <a:latin typeface="微软雅黑" panose="020B0503020204020204" pitchFamily="34" charset="-122"/>
                <a:ea typeface="微软雅黑" panose="020B0503020204020204" pitchFamily="34" charset="-122"/>
                <a:hlinkClick r:id="rId2"/>
              </a:rPr>
              <a:t>http://www.myhkdoc.com/NCMI/Member/info.php</a:t>
            </a:r>
            <a:r>
              <a:rPr lang="en-US" altLang="zh-CN" sz="1400" dirty="0" smtClean="0">
                <a:solidFill>
                  <a:schemeClr val="bg1"/>
                </a:solidFill>
                <a:latin typeface="微软雅黑" panose="020B0503020204020204" pitchFamily="34" charset="-122"/>
                <a:ea typeface="微软雅黑" panose="020B0503020204020204" pitchFamily="34" charset="-122"/>
              </a:rPr>
              <a:t> </a:t>
            </a: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该页面可以管理用户的相关档案、病例、预约，关注医生等信息</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只有登录后才可进入该模块</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12290" name="Picture 2"/>
          <p:cNvPicPr>
            <a:picLocks noChangeAspect="1" noChangeArrowheads="1"/>
          </p:cNvPicPr>
          <p:nvPr/>
        </p:nvPicPr>
        <p:blipFill>
          <a:blip r:embed="rId3" cstate="print"/>
          <a:srcRect/>
          <a:stretch>
            <a:fillRect/>
          </a:stretch>
        </p:blipFill>
        <p:spPr bwMode="auto">
          <a:xfrm>
            <a:off x="4049534" y="981074"/>
            <a:ext cx="7342365" cy="4219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系统架构</a:t>
            </a:r>
            <a:endParaRPr lang="zh-CN" altLang="en-US" dirty="0"/>
          </a:p>
        </p:txBody>
      </p:sp>
      <p:sp>
        <p:nvSpPr>
          <p:cNvPr id="3" name="文本占位符 2"/>
          <p:cNvSpPr>
            <a:spLocks noGrp="1"/>
          </p:cNvSpPr>
          <p:nvPr>
            <p:ph type="body" sz="quarter" idx="12"/>
          </p:nvPr>
        </p:nvSpPr>
        <p:spPr/>
        <p:txBody>
          <a:bodyPr/>
          <a:lstStyle/>
          <a:p>
            <a:r>
              <a:rPr lang="zh-CN" altLang="en-US" dirty="0" smtClean="0"/>
              <a:t>健康百科</a:t>
            </a:r>
            <a:r>
              <a:rPr lang="en-US" altLang="zh-CN" dirty="0" smtClean="0"/>
              <a:t>&amp;</a:t>
            </a:r>
            <a:r>
              <a:rPr lang="zh-CN" altLang="en-US" dirty="0" smtClean="0"/>
              <a:t>关于我们</a:t>
            </a:r>
            <a:endParaRPr lang="zh-CN" altLang="en-US" dirty="0"/>
          </a:p>
        </p:txBody>
      </p:sp>
      <p:sp>
        <p:nvSpPr>
          <p:cNvPr id="6" name="矩形 5"/>
          <p:cNvSpPr/>
          <p:nvPr/>
        </p:nvSpPr>
        <p:spPr>
          <a:xfrm>
            <a:off x="323850" y="2751789"/>
            <a:ext cx="2603500" cy="1646588"/>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点击标题栏健康百科跳转到基卫百科健康管理知识库</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点击标题栏关于我们跳转到基卫科技官方门户</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13314" name="Picture 2"/>
          <p:cNvPicPr>
            <a:picLocks noChangeAspect="1" noChangeArrowheads="1"/>
          </p:cNvPicPr>
          <p:nvPr/>
        </p:nvPicPr>
        <p:blipFill>
          <a:blip r:embed="rId2" cstate="print"/>
          <a:srcRect/>
          <a:stretch>
            <a:fillRect/>
          </a:stretch>
        </p:blipFill>
        <p:spPr bwMode="auto">
          <a:xfrm>
            <a:off x="3849717" y="390525"/>
            <a:ext cx="3694083" cy="2628939"/>
          </a:xfrm>
          <a:prstGeom prst="rect">
            <a:avLst/>
          </a:prstGeom>
          <a:noFill/>
          <a:ln w="9525">
            <a:noFill/>
            <a:miter lim="800000"/>
            <a:headEnd/>
            <a:tailEnd/>
          </a:ln>
        </p:spPr>
      </p:pic>
      <p:pic>
        <p:nvPicPr>
          <p:cNvPr id="13315" name="Picture 3"/>
          <p:cNvPicPr>
            <a:picLocks noChangeAspect="1" noChangeArrowheads="1"/>
          </p:cNvPicPr>
          <p:nvPr/>
        </p:nvPicPr>
        <p:blipFill>
          <a:blip r:embed="rId3" cstate="print"/>
          <a:srcRect/>
          <a:stretch>
            <a:fillRect/>
          </a:stretch>
        </p:blipFill>
        <p:spPr bwMode="auto">
          <a:xfrm>
            <a:off x="6391275" y="3167961"/>
            <a:ext cx="5505450" cy="330903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会员模块</a:t>
            </a:r>
            <a:endParaRPr lang="zh-CN" altLang="en-US" dirty="0"/>
          </a:p>
        </p:txBody>
      </p:sp>
      <p:sp>
        <p:nvSpPr>
          <p:cNvPr id="3" name="文本占位符 2"/>
          <p:cNvSpPr>
            <a:spLocks noGrp="1"/>
          </p:cNvSpPr>
          <p:nvPr>
            <p:ph type="body" sz="quarter" idx="12"/>
          </p:nvPr>
        </p:nvSpPr>
        <p:spPr/>
        <p:txBody>
          <a:bodyPr/>
          <a:lstStyle/>
          <a:p>
            <a:r>
              <a:rPr lang="zh-CN" altLang="en-US" dirty="0" smtClean="0"/>
              <a:t>功能介绍</a:t>
            </a:r>
            <a:endParaRPr lang="zh-CN" altLang="en-US" dirty="0"/>
          </a:p>
        </p:txBody>
      </p:sp>
      <p:sp>
        <p:nvSpPr>
          <p:cNvPr id="4" name="矩形 3"/>
          <p:cNvSpPr/>
          <p:nvPr/>
        </p:nvSpPr>
        <p:spPr>
          <a:xfrm>
            <a:off x="323850" y="2751789"/>
            <a:ext cx="2603500" cy="1569644"/>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主要针对的目标是需要做远程会诊的医疗人群</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入口路径为：</a:t>
            </a:r>
            <a:r>
              <a:rPr lang="en-US" altLang="zh-CN" sz="1400" dirty="0" smtClean="0">
                <a:solidFill>
                  <a:schemeClr val="bg1"/>
                </a:solidFill>
                <a:latin typeface="微软雅黑" panose="020B0503020204020204" pitchFamily="34" charset="-122"/>
                <a:ea typeface="微软雅黑" panose="020B0503020204020204" pitchFamily="34" charset="-122"/>
                <a:hlinkClick r:id="rId2"/>
              </a:rPr>
              <a:t>http://</a:t>
            </a:r>
            <a:r>
              <a:rPr lang="en-US" altLang="zh-CN" sz="1400" dirty="0" smtClean="0">
                <a:solidFill>
                  <a:schemeClr val="bg1"/>
                </a:solidFill>
                <a:latin typeface="微软雅黑" panose="020B0503020204020204" pitchFamily="34" charset="-122"/>
                <a:ea typeface="微软雅黑" panose="020B0503020204020204" pitchFamily="34" charset="-122"/>
                <a:hlinkClick r:id="rId2"/>
              </a:rPr>
              <a:t>www.myhkdoc.com/NCMI/Member/info.php</a:t>
            </a:r>
            <a:r>
              <a:rPr lang="en-US" altLang="zh-CN" sz="1400" dirty="0" smtClean="0">
                <a:solidFill>
                  <a:schemeClr val="bg1"/>
                </a:solidFill>
                <a:latin typeface="微软雅黑" panose="020B0503020204020204" pitchFamily="34" charset="-122"/>
                <a:ea typeface="微软雅黑" panose="020B0503020204020204" pitchFamily="34" charset="-122"/>
              </a:rPr>
              <a:t> </a:t>
            </a:r>
            <a:endParaRPr lang="en-US" altLang="zh-CN" sz="1400" dirty="0" smtClean="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3924299" y="475314"/>
            <a:ext cx="3943351" cy="4151890"/>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注册</a:t>
            </a:r>
            <a:r>
              <a:rPr lang="zh-CN" altLang="en-US" sz="2200" dirty="0" smtClean="0">
                <a:solidFill>
                  <a:schemeClr val="tx2"/>
                </a:solidFill>
                <a:latin typeface="微软雅黑" panose="020B0503020204020204" pitchFamily="34" charset="-122"/>
                <a:ea typeface="微软雅黑" panose="020B0503020204020204" pitchFamily="34" charset="-122"/>
              </a:rPr>
              <a:t>与</a:t>
            </a:r>
            <a:r>
              <a:rPr lang="zh-CN" altLang="en-US" sz="2200" dirty="0" smtClean="0">
                <a:solidFill>
                  <a:schemeClr val="tx2"/>
                </a:solidFill>
                <a:latin typeface="微软雅黑" panose="020B0503020204020204" pitchFamily="34" charset="-122"/>
                <a:ea typeface="微软雅黑" panose="020B0503020204020204" pitchFamily="34" charset="-122"/>
              </a:rPr>
              <a:t>登陆</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添加家庭成员档案</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生成病历</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预约订单管理</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关注医生管理</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视频会诊</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短</a:t>
            </a:r>
            <a:r>
              <a:rPr lang="zh-CN" altLang="en-US" sz="2200" dirty="0" smtClean="0">
                <a:solidFill>
                  <a:schemeClr val="tx2"/>
                </a:solidFill>
                <a:latin typeface="微软雅黑" panose="020B0503020204020204" pitchFamily="34" charset="-122"/>
                <a:ea typeface="微软雅黑" panose="020B0503020204020204" pitchFamily="34" charset="-122"/>
              </a:rPr>
              <a:t>信提醒</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endParaRPr lang="en-US" altLang="zh-CN" sz="2200" dirty="0" smtClean="0">
              <a:solidFill>
                <a:schemeClr val="tx2"/>
              </a:solidFill>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p:nvPicPr>
        <p:blipFill>
          <a:blip r:embed="rId3" cstate="print"/>
          <a:srcRect/>
          <a:stretch>
            <a:fillRect/>
          </a:stretch>
        </p:blipFill>
        <p:spPr bwMode="auto">
          <a:xfrm>
            <a:off x="7766523" y="400050"/>
            <a:ext cx="4111152" cy="3067050"/>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5009343" y="4610100"/>
            <a:ext cx="2520170" cy="1919288"/>
          </a:xfrm>
          <a:prstGeom prst="rect">
            <a:avLst/>
          </a:prstGeom>
          <a:noFill/>
          <a:ln w="9525">
            <a:noFill/>
            <a:miter lim="800000"/>
            <a:headEnd/>
            <a:tailEnd/>
          </a:ln>
        </p:spPr>
      </p:pic>
      <p:pic>
        <p:nvPicPr>
          <p:cNvPr id="1028" name="Picture 4"/>
          <p:cNvPicPr>
            <a:picLocks noChangeAspect="1" noChangeArrowheads="1"/>
          </p:cNvPicPr>
          <p:nvPr/>
        </p:nvPicPr>
        <p:blipFill>
          <a:blip r:embed="rId5" cstate="print"/>
          <a:srcRect/>
          <a:stretch>
            <a:fillRect/>
          </a:stretch>
        </p:blipFill>
        <p:spPr bwMode="auto">
          <a:xfrm>
            <a:off x="8668055" y="3886199"/>
            <a:ext cx="3000069" cy="2276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latin typeface="微软雅黑" panose="020B0503020204020204" pitchFamily="34" charset="-122"/>
                <a:ea typeface="微软雅黑" panose="020B0503020204020204" pitchFamily="34" charset="-122"/>
              </a:rPr>
              <a:t>系统介绍</a:t>
            </a:r>
            <a:endParaRPr lang="zh-CN" altLang="en-US" dirty="0">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2"/>
          </p:nvPr>
        </p:nvSpPr>
        <p:spPr/>
        <p:txBody>
          <a:bodyPr/>
          <a:lstStyle/>
          <a:p>
            <a:r>
              <a:rPr lang="zh-CN" altLang="en-US" dirty="0" smtClean="0"/>
              <a:t>系统模块全图</a:t>
            </a:r>
            <a:endParaRPr lang="zh-CN" altLang="en-US" dirty="0"/>
          </a:p>
        </p:txBody>
      </p:sp>
      <p:sp>
        <p:nvSpPr>
          <p:cNvPr id="5" name="矩形 4"/>
          <p:cNvSpPr/>
          <p:nvPr/>
        </p:nvSpPr>
        <p:spPr>
          <a:xfrm>
            <a:off x="323850" y="2751789"/>
            <a:ext cx="2603500" cy="1086435"/>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系统管理模块</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会员模块</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医生模块</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14338" name="AutoShape 2" descr="s (890×588)"/>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4340" name="AutoShape 4" descr="s (890×588)"/>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4342" name="AutoShape 6" descr="http://mail.126.com/js6/s?func=mbox:getMessageData&amp;sid=lAkCUBJsYyykRXdCjmssXYTTNQVdMVxX&amp;mid=87:1tbiVwOReVPh58p6CwAAsS&amp;part=3"/>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4344" name="AutoShape 8" descr="http://mail.126.com/js6/s?func=mbox:getMessageData&amp;sid=lAkCUBJsYyykRXdCjmssXYTTNQVdMVxX&amp;mid=87:1tbiVwOReVPh58p6CwAAsS&amp;part=3"/>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028" name="Picture 4"/>
          <p:cNvPicPr>
            <a:picLocks noChangeAspect="1" noChangeArrowheads="1"/>
          </p:cNvPicPr>
          <p:nvPr/>
        </p:nvPicPr>
        <p:blipFill>
          <a:blip r:embed="rId2" cstate="print"/>
          <a:srcRect/>
          <a:stretch>
            <a:fillRect/>
          </a:stretch>
        </p:blipFill>
        <p:spPr bwMode="auto">
          <a:xfrm>
            <a:off x="4038599" y="1046212"/>
            <a:ext cx="7739063" cy="4406851"/>
          </a:xfrm>
          <a:prstGeom prst="rect">
            <a:avLst/>
          </a:prstGeom>
          <a:noFill/>
          <a:ln w="9525">
            <a:noFill/>
            <a:miter lim="800000"/>
            <a:headEnd/>
            <a:tailEnd/>
          </a:ln>
        </p:spPr>
      </p:pic>
    </p:spTree>
    <p:extLst>
      <p:ext uri="{BB962C8B-B14F-4D97-AF65-F5344CB8AC3E}">
        <p14:creationId xmlns="" xmlns:p14="http://schemas.microsoft.com/office/powerpoint/2010/main" val="1100299702"/>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会员模块</a:t>
            </a:r>
            <a:endParaRPr lang="zh-CN" altLang="en-US" dirty="0"/>
          </a:p>
        </p:txBody>
      </p:sp>
      <p:sp>
        <p:nvSpPr>
          <p:cNvPr id="3" name="文本占位符 2"/>
          <p:cNvSpPr>
            <a:spLocks noGrp="1"/>
          </p:cNvSpPr>
          <p:nvPr>
            <p:ph type="body" sz="quarter" idx="12"/>
          </p:nvPr>
        </p:nvSpPr>
        <p:spPr/>
        <p:txBody>
          <a:bodyPr/>
          <a:lstStyle/>
          <a:p>
            <a:r>
              <a:rPr lang="zh-CN" altLang="en-US" dirty="0" smtClean="0"/>
              <a:t>注册</a:t>
            </a:r>
            <a:endParaRPr lang="zh-CN" altLang="en-US" dirty="0"/>
          </a:p>
        </p:txBody>
      </p:sp>
      <p:sp>
        <p:nvSpPr>
          <p:cNvPr id="4" name="矩形 3"/>
          <p:cNvSpPr/>
          <p:nvPr/>
        </p:nvSpPr>
        <p:spPr>
          <a:xfrm>
            <a:off x="323850" y="2751789"/>
            <a:ext cx="2603500" cy="2003609"/>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填写用户名，邮箱进行登陆</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需要在邮箱中激活才能完成注册</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en-US" altLang="zh-CN" sz="1400" dirty="0" smtClean="0">
                <a:solidFill>
                  <a:schemeClr val="bg1"/>
                </a:solidFill>
                <a:latin typeface="微软雅黑" panose="020B0503020204020204" pitchFamily="34" charset="-122"/>
                <a:ea typeface="微软雅黑" panose="020B0503020204020204" pitchFamily="34" charset="-122"/>
                <a:hlinkClick r:id="rId2"/>
              </a:rPr>
              <a:t>http://</a:t>
            </a:r>
            <a:r>
              <a:rPr lang="en-US" altLang="zh-CN" sz="1400" dirty="0" smtClean="0">
                <a:solidFill>
                  <a:schemeClr val="bg1"/>
                </a:solidFill>
                <a:latin typeface="微软雅黑" panose="020B0503020204020204" pitchFamily="34" charset="-122"/>
                <a:ea typeface="微软雅黑" panose="020B0503020204020204" pitchFamily="34" charset="-122"/>
                <a:hlinkClick r:id="rId2"/>
              </a:rPr>
              <a:t>www.myhkdoc.com/NCMI/Member/reg.php</a:t>
            </a:r>
            <a:r>
              <a:rPr lang="en-US" altLang="zh-CN" sz="1400" dirty="0" smtClean="0">
                <a:solidFill>
                  <a:schemeClr val="bg1"/>
                </a:solidFill>
                <a:latin typeface="微软雅黑" panose="020B0503020204020204" pitchFamily="34" charset="-122"/>
                <a:ea typeface="微软雅黑" panose="020B0503020204020204" pitchFamily="34" charset="-122"/>
              </a:rPr>
              <a:t>  </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endParaRPr lang="en-US" altLang="zh-CN" sz="1400" dirty="0" smtClean="0">
              <a:solidFill>
                <a:schemeClr val="bg1"/>
              </a:solidFill>
              <a:latin typeface="微软雅黑" panose="020B0503020204020204" pitchFamily="34" charset="-122"/>
              <a:ea typeface="微软雅黑" panose="020B0503020204020204" pitchFamily="34" charset="-122"/>
            </a:endParaRPr>
          </a:p>
        </p:txBody>
      </p:sp>
      <p:pic>
        <p:nvPicPr>
          <p:cNvPr id="2051" name="Picture 3"/>
          <p:cNvPicPr>
            <a:picLocks noChangeAspect="1" noChangeArrowheads="1"/>
          </p:cNvPicPr>
          <p:nvPr/>
        </p:nvPicPr>
        <p:blipFill>
          <a:blip r:embed="rId3" cstate="print"/>
          <a:srcRect/>
          <a:stretch>
            <a:fillRect/>
          </a:stretch>
        </p:blipFill>
        <p:spPr bwMode="auto">
          <a:xfrm>
            <a:off x="3730438" y="266700"/>
            <a:ext cx="3508562" cy="2362200"/>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7921963" y="304800"/>
            <a:ext cx="3827125" cy="2557463"/>
          </a:xfrm>
          <a:prstGeom prst="rect">
            <a:avLst/>
          </a:prstGeom>
          <a:noFill/>
          <a:ln w="9525">
            <a:noFill/>
            <a:miter lim="800000"/>
            <a:headEnd/>
            <a:tailEnd/>
          </a:ln>
        </p:spPr>
      </p:pic>
      <p:pic>
        <p:nvPicPr>
          <p:cNvPr id="2053" name="Picture 5"/>
          <p:cNvPicPr>
            <a:picLocks noChangeAspect="1" noChangeArrowheads="1"/>
          </p:cNvPicPr>
          <p:nvPr/>
        </p:nvPicPr>
        <p:blipFill>
          <a:blip r:embed="rId5" cstate="print"/>
          <a:srcRect/>
          <a:stretch>
            <a:fillRect/>
          </a:stretch>
        </p:blipFill>
        <p:spPr bwMode="auto">
          <a:xfrm>
            <a:off x="4137245" y="2867025"/>
            <a:ext cx="5778279" cy="36623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会员模块</a:t>
            </a:r>
            <a:endParaRPr lang="zh-CN" altLang="en-US" dirty="0"/>
          </a:p>
        </p:txBody>
      </p:sp>
      <p:sp>
        <p:nvSpPr>
          <p:cNvPr id="3" name="文本占位符 2"/>
          <p:cNvSpPr>
            <a:spLocks noGrp="1"/>
          </p:cNvSpPr>
          <p:nvPr>
            <p:ph type="body" sz="quarter" idx="12"/>
          </p:nvPr>
        </p:nvSpPr>
        <p:spPr/>
        <p:txBody>
          <a:bodyPr/>
          <a:lstStyle/>
          <a:p>
            <a:r>
              <a:rPr lang="zh-CN" altLang="en-US" dirty="0" smtClean="0"/>
              <a:t>登录功能</a:t>
            </a:r>
            <a:endParaRPr lang="zh-CN" altLang="en-US" dirty="0"/>
          </a:p>
        </p:txBody>
      </p:sp>
      <p:sp>
        <p:nvSpPr>
          <p:cNvPr id="4" name="矩形 3"/>
          <p:cNvSpPr/>
          <p:nvPr/>
        </p:nvSpPr>
        <p:spPr>
          <a:xfrm>
            <a:off x="323850" y="2751789"/>
            <a:ext cx="2603500" cy="1926665"/>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用户注册后，可以根据用户密码直接登录</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如果忘记密码可以使用找回密码功能（邮件方式）</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因为涉及隐私性，暂时不会主动帮助用户记住密码</a:t>
            </a: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3074" name="Picture 2"/>
          <p:cNvPicPr>
            <a:picLocks noChangeAspect="1" noChangeArrowheads="1"/>
          </p:cNvPicPr>
          <p:nvPr/>
        </p:nvPicPr>
        <p:blipFill>
          <a:blip r:embed="rId2" cstate="print"/>
          <a:srcRect/>
          <a:stretch>
            <a:fillRect/>
          </a:stretch>
        </p:blipFill>
        <p:spPr bwMode="auto">
          <a:xfrm>
            <a:off x="3771900" y="270891"/>
            <a:ext cx="4119563" cy="2705672"/>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3735871" y="3305174"/>
            <a:ext cx="4112639" cy="2647951"/>
          </a:xfrm>
          <a:prstGeom prst="rect">
            <a:avLst/>
          </a:prstGeom>
          <a:noFill/>
          <a:ln w="9525">
            <a:noFill/>
            <a:miter lim="800000"/>
            <a:headEnd/>
            <a:tailEnd/>
          </a:ln>
        </p:spPr>
      </p:pic>
      <p:pic>
        <p:nvPicPr>
          <p:cNvPr id="3076" name="Picture 4"/>
          <p:cNvPicPr>
            <a:picLocks noChangeAspect="1" noChangeArrowheads="1"/>
          </p:cNvPicPr>
          <p:nvPr/>
        </p:nvPicPr>
        <p:blipFill>
          <a:blip r:embed="rId4" cstate="print"/>
          <a:srcRect/>
          <a:stretch>
            <a:fillRect/>
          </a:stretch>
        </p:blipFill>
        <p:spPr bwMode="auto">
          <a:xfrm>
            <a:off x="8005727" y="3448050"/>
            <a:ext cx="3537742" cy="2295525"/>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会员模块</a:t>
            </a:r>
            <a:endParaRPr lang="zh-CN" altLang="en-US" dirty="0"/>
          </a:p>
        </p:txBody>
      </p:sp>
      <p:sp>
        <p:nvSpPr>
          <p:cNvPr id="3" name="文本占位符 2"/>
          <p:cNvSpPr>
            <a:spLocks noGrp="1"/>
          </p:cNvSpPr>
          <p:nvPr>
            <p:ph type="body" sz="quarter" idx="12"/>
          </p:nvPr>
        </p:nvSpPr>
        <p:spPr/>
        <p:txBody>
          <a:bodyPr/>
          <a:lstStyle/>
          <a:p>
            <a:r>
              <a:rPr lang="zh-CN" altLang="en-US" dirty="0" smtClean="0"/>
              <a:t>个人信息管理</a:t>
            </a:r>
            <a:endParaRPr lang="zh-CN" altLang="en-US" dirty="0"/>
          </a:p>
        </p:txBody>
      </p:sp>
      <p:sp>
        <p:nvSpPr>
          <p:cNvPr id="4" name="矩形 3"/>
          <p:cNvSpPr/>
          <p:nvPr/>
        </p:nvSpPr>
        <p:spPr>
          <a:xfrm>
            <a:off x="323850" y="2751789"/>
            <a:ext cx="2603500" cy="1646588"/>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点击家庭信息进入会员首页</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首页默认为账号基本信息管理界面</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en-US" altLang="zh-CN" sz="1400" dirty="0" smtClean="0">
                <a:solidFill>
                  <a:schemeClr val="bg1"/>
                </a:solidFill>
                <a:latin typeface="微软雅黑" panose="020B0503020204020204" pitchFamily="34" charset="-122"/>
                <a:ea typeface="微软雅黑" panose="020B0503020204020204" pitchFamily="34" charset="-122"/>
              </a:rPr>
              <a:t>http://www.myhkdoc.com/NCMI/Member/info.php</a:t>
            </a: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4100" name="Picture 4"/>
          <p:cNvPicPr>
            <a:picLocks noChangeAspect="1" noChangeArrowheads="1"/>
          </p:cNvPicPr>
          <p:nvPr/>
        </p:nvPicPr>
        <p:blipFill>
          <a:blip r:embed="rId2" cstate="print"/>
          <a:srcRect/>
          <a:stretch>
            <a:fillRect/>
          </a:stretch>
        </p:blipFill>
        <p:spPr bwMode="auto">
          <a:xfrm>
            <a:off x="3705225" y="304800"/>
            <a:ext cx="8020050" cy="5238750"/>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会员模块</a:t>
            </a:r>
            <a:endParaRPr lang="zh-CN" altLang="en-US" dirty="0"/>
          </a:p>
        </p:txBody>
      </p:sp>
      <p:sp>
        <p:nvSpPr>
          <p:cNvPr id="3" name="文本占位符 2"/>
          <p:cNvSpPr>
            <a:spLocks noGrp="1"/>
          </p:cNvSpPr>
          <p:nvPr>
            <p:ph type="body" sz="quarter" idx="12"/>
          </p:nvPr>
        </p:nvSpPr>
        <p:spPr/>
        <p:txBody>
          <a:bodyPr/>
          <a:lstStyle/>
          <a:p>
            <a:r>
              <a:rPr lang="zh-CN" altLang="en-US" dirty="0" smtClean="0"/>
              <a:t>家庭</a:t>
            </a:r>
            <a:r>
              <a:rPr lang="zh-CN" altLang="en-US" dirty="0" smtClean="0"/>
              <a:t>档案管理</a:t>
            </a:r>
            <a:endParaRPr lang="zh-CN" altLang="en-US" dirty="0"/>
          </a:p>
        </p:txBody>
      </p:sp>
      <p:sp>
        <p:nvSpPr>
          <p:cNvPr id="4" name="矩形 3"/>
          <p:cNvSpPr/>
          <p:nvPr/>
        </p:nvSpPr>
        <p:spPr>
          <a:xfrm>
            <a:off x="323850" y="2751789"/>
            <a:ext cx="2603500" cy="2920783"/>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点击我的档案进入家庭档案管理</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默认显示所有家庭列表界面</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点击档案名称进入档案编辑</a:t>
            </a:r>
            <a:endParaRPr lang="en-US" altLang="zh-CN" sz="1400" dirty="0" smtClean="0">
              <a:solidFill>
                <a:schemeClr val="bg1"/>
              </a:solidFill>
              <a:latin typeface="微软雅黑" panose="020B0503020204020204" pitchFamily="34" charset="-122"/>
              <a:ea typeface="微软雅黑" panose="020B0503020204020204" pitchFamily="34" charset="-122"/>
              <a:hlinkClick r:id="rId2"/>
            </a:endParaRPr>
          </a:p>
          <a:p>
            <a:pPr marL="171418" indent="-171418">
              <a:lnSpc>
                <a:spcPct val="130000"/>
              </a:lnSpc>
              <a:spcBef>
                <a:spcPts val="600"/>
              </a:spcBef>
              <a:buFont typeface="Arial" panose="020B0604020202020204" pitchFamily="34" charset="0"/>
              <a:buChar char="•"/>
            </a:pPr>
            <a:r>
              <a:rPr lang="en-US" altLang="zh-CN" sz="1400" dirty="0" smtClean="0">
                <a:solidFill>
                  <a:schemeClr val="bg1"/>
                </a:solidFill>
                <a:latin typeface="微软雅黑" panose="020B0503020204020204" pitchFamily="34" charset="-122"/>
                <a:ea typeface="微软雅黑" panose="020B0503020204020204" pitchFamily="34" charset="-122"/>
                <a:hlinkClick r:id="rId2"/>
              </a:rPr>
              <a:t>http</a:t>
            </a:r>
            <a:r>
              <a:rPr lang="en-US" altLang="zh-CN" sz="1400" dirty="0" smtClean="0">
                <a:solidFill>
                  <a:schemeClr val="bg1"/>
                </a:solidFill>
                <a:latin typeface="微软雅黑" panose="020B0503020204020204" pitchFamily="34" charset="-122"/>
                <a:ea typeface="微软雅黑" panose="020B0503020204020204" pitchFamily="34" charset="-122"/>
                <a:hlinkClick r:id="rId2"/>
              </a:rPr>
              <a:t>://</a:t>
            </a:r>
            <a:r>
              <a:rPr lang="en-US" altLang="zh-CN" sz="1400" dirty="0" smtClean="0">
                <a:solidFill>
                  <a:schemeClr val="bg1"/>
                </a:solidFill>
                <a:latin typeface="微软雅黑" panose="020B0503020204020204" pitchFamily="34" charset="-122"/>
                <a:ea typeface="微软雅黑" panose="020B0503020204020204" pitchFamily="34" charset="-122"/>
                <a:hlinkClick r:id="rId2"/>
              </a:rPr>
              <a:t>www.myhkdoc.com/NCMI/Member/filelist.php</a:t>
            </a:r>
            <a:r>
              <a:rPr lang="en-US" altLang="zh-CN" sz="1400" dirty="0" smtClean="0">
                <a:solidFill>
                  <a:schemeClr val="bg1"/>
                </a:solidFill>
                <a:latin typeface="微软雅黑" panose="020B0503020204020204" pitchFamily="34" charset="-122"/>
                <a:ea typeface="微软雅黑" panose="020B0503020204020204" pitchFamily="34" charset="-122"/>
              </a:rPr>
              <a:t> </a:t>
            </a: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档案在录入预约申请时可以自动填写相关记录</a:t>
            </a: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4099" name="Picture 3"/>
          <p:cNvPicPr>
            <a:picLocks noChangeAspect="1" noChangeArrowheads="1"/>
          </p:cNvPicPr>
          <p:nvPr/>
        </p:nvPicPr>
        <p:blipFill>
          <a:blip r:embed="rId3" cstate="print"/>
          <a:srcRect/>
          <a:stretch>
            <a:fillRect/>
          </a:stretch>
        </p:blipFill>
        <p:spPr bwMode="auto">
          <a:xfrm>
            <a:off x="3543300" y="723900"/>
            <a:ext cx="3283068" cy="1971675"/>
          </a:xfrm>
          <a:prstGeom prst="rect">
            <a:avLst/>
          </a:prstGeom>
          <a:noFill/>
          <a:ln w="9525">
            <a:noFill/>
            <a:miter lim="800000"/>
            <a:headEnd/>
            <a:tailEnd/>
          </a:ln>
        </p:spPr>
      </p:pic>
      <p:pic>
        <p:nvPicPr>
          <p:cNvPr id="5122" name="Picture 2"/>
          <p:cNvPicPr>
            <a:picLocks noChangeAspect="1" noChangeArrowheads="1"/>
          </p:cNvPicPr>
          <p:nvPr/>
        </p:nvPicPr>
        <p:blipFill>
          <a:blip r:embed="rId4" cstate="print"/>
          <a:srcRect/>
          <a:stretch>
            <a:fillRect/>
          </a:stretch>
        </p:blipFill>
        <p:spPr bwMode="auto">
          <a:xfrm>
            <a:off x="7374099" y="971550"/>
            <a:ext cx="4579776" cy="5162550"/>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会员模块</a:t>
            </a:r>
            <a:endParaRPr lang="zh-CN" altLang="en-US" dirty="0"/>
          </a:p>
        </p:txBody>
      </p:sp>
      <p:sp>
        <p:nvSpPr>
          <p:cNvPr id="3" name="文本占位符 2"/>
          <p:cNvSpPr>
            <a:spLocks noGrp="1"/>
          </p:cNvSpPr>
          <p:nvPr>
            <p:ph type="body" sz="quarter" idx="12"/>
          </p:nvPr>
        </p:nvSpPr>
        <p:spPr/>
        <p:txBody>
          <a:bodyPr/>
          <a:lstStyle/>
          <a:p>
            <a:r>
              <a:rPr lang="zh-CN" altLang="en-US" dirty="0" smtClean="0"/>
              <a:t>病历</a:t>
            </a:r>
            <a:r>
              <a:rPr lang="zh-CN" altLang="en-US" dirty="0" smtClean="0"/>
              <a:t>功能</a:t>
            </a:r>
            <a:endParaRPr lang="zh-CN" altLang="en-US" dirty="0"/>
          </a:p>
        </p:txBody>
      </p:sp>
      <p:sp>
        <p:nvSpPr>
          <p:cNvPr id="4" name="矩形 3"/>
          <p:cNvSpPr/>
          <p:nvPr/>
        </p:nvSpPr>
        <p:spPr>
          <a:xfrm>
            <a:off x="323850" y="2751789"/>
            <a:ext cx="2603500" cy="3277804"/>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点击我的病历进入病历管理功能</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默认进入病历列表界面</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病历是提交预约签约后生成</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医生和患者进行会诊后，则可以生成病历结论</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病历可以下载并打印</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en-US" altLang="zh-CN" sz="1400" dirty="0" smtClean="0">
                <a:solidFill>
                  <a:schemeClr val="bg1"/>
                </a:solidFill>
                <a:latin typeface="微软雅黑" panose="020B0503020204020204" pitchFamily="34" charset="-122"/>
                <a:ea typeface="微软雅黑" panose="020B0503020204020204" pitchFamily="34" charset="-122"/>
                <a:hlinkClick r:id="rId2"/>
              </a:rPr>
              <a:t>http://</a:t>
            </a:r>
            <a:r>
              <a:rPr lang="en-US" altLang="zh-CN" sz="1400" dirty="0" smtClean="0">
                <a:solidFill>
                  <a:schemeClr val="bg1"/>
                </a:solidFill>
                <a:latin typeface="微软雅黑" panose="020B0503020204020204" pitchFamily="34" charset="-122"/>
                <a:ea typeface="微软雅黑" panose="020B0503020204020204" pitchFamily="34" charset="-122"/>
                <a:hlinkClick r:id="rId2"/>
              </a:rPr>
              <a:t>www.myhkdoc.com/NCMI/Member/caselist.php</a:t>
            </a:r>
            <a:r>
              <a:rPr lang="en-US" altLang="zh-CN" sz="1400" dirty="0" smtClean="0">
                <a:solidFill>
                  <a:schemeClr val="bg1"/>
                </a:solidFill>
                <a:latin typeface="微软雅黑" panose="020B0503020204020204" pitchFamily="34" charset="-122"/>
                <a:ea typeface="微软雅黑" panose="020B0503020204020204" pitchFamily="34" charset="-122"/>
              </a:rPr>
              <a:t> </a:t>
            </a: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6146" name="Picture 2"/>
          <p:cNvPicPr>
            <a:picLocks noChangeAspect="1" noChangeArrowheads="1"/>
          </p:cNvPicPr>
          <p:nvPr/>
        </p:nvPicPr>
        <p:blipFill>
          <a:blip r:embed="rId3" cstate="print"/>
          <a:srcRect/>
          <a:stretch>
            <a:fillRect/>
          </a:stretch>
        </p:blipFill>
        <p:spPr bwMode="auto">
          <a:xfrm>
            <a:off x="3519489" y="290513"/>
            <a:ext cx="3619782" cy="3024187"/>
          </a:xfrm>
          <a:prstGeom prst="rect">
            <a:avLst/>
          </a:prstGeom>
          <a:noFill/>
          <a:ln w="9525">
            <a:noFill/>
            <a:miter lim="800000"/>
            <a:headEnd/>
            <a:tailEnd/>
          </a:ln>
        </p:spPr>
      </p:pic>
      <p:pic>
        <p:nvPicPr>
          <p:cNvPr id="6147" name="Picture 3"/>
          <p:cNvPicPr>
            <a:picLocks noChangeAspect="1" noChangeArrowheads="1"/>
          </p:cNvPicPr>
          <p:nvPr/>
        </p:nvPicPr>
        <p:blipFill>
          <a:blip r:embed="rId4" cstate="print"/>
          <a:srcRect/>
          <a:stretch>
            <a:fillRect/>
          </a:stretch>
        </p:blipFill>
        <p:spPr bwMode="auto">
          <a:xfrm>
            <a:off x="7160928" y="1676400"/>
            <a:ext cx="4873991" cy="4772025"/>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会员模块</a:t>
            </a:r>
            <a:endParaRPr lang="zh-CN" altLang="en-US" dirty="0"/>
          </a:p>
        </p:txBody>
      </p:sp>
      <p:sp>
        <p:nvSpPr>
          <p:cNvPr id="3" name="文本占位符 2"/>
          <p:cNvSpPr>
            <a:spLocks noGrp="1"/>
          </p:cNvSpPr>
          <p:nvPr>
            <p:ph type="body" sz="quarter" idx="12"/>
          </p:nvPr>
        </p:nvSpPr>
        <p:spPr/>
        <p:txBody>
          <a:bodyPr/>
          <a:lstStyle/>
          <a:p>
            <a:r>
              <a:rPr lang="zh-CN" altLang="en-US" dirty="0" smtClean="0"/>
              <a:t>预约记录管理</a:t>
            </a:r>
            <a:endParaRPr lang="zh-CN" altLang="en-US" dirty="0"/>
          </a:p>
        </p:txBody>
      </p:sp>
      <p:sp>
        <p:nvSpPr>
          <p:cNvPr id="4" name="矩形 3"/>
          <p:cNvSpPr/>
          <p:nvPr/>
        </p:nvSpPr>
        <p:spPr>
          <a:xfrm>
            <a:off x="304800" y="2180289"/>
            <a:ext cx="2603500" cy="3837958"/>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当用户点击我的预约进入预约记录管理功能</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预约记录管理功能默认显示预约信息列表</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如果之前支付失败，可以在此处进入中心支付</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头部提供</a:t>
            </a:r>
            <a:r>
              <a:rPr lang="zh-CN" altLang="en-US" sz="1400" dirty="0" smtClean="0">
                <a:solidFill>
                  <a:schemeClr val="bg1"/>
                </a:solidFill>
                <a:latin typeface="微软雅黑" panose="020B0503020204020204" pitchFamily="34" charset="-122"/>
                <a:ea typeface="微软雅黑" panose="020B0503020204020204" pitchFamily="34" charset="-122"/>
              </a:rPr>
              <a:t>快速查询功能</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已经成功支付的订单可以点击开始会诊</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en-US" altLang="zh-CN" sz="1400" dirty="0" smtClean="0">
                <a:solidFill>
                  <a:schemeClr val="bg1"/>
                </a:solidFill>
                <a:latin typeface="微软雅黑" panose="020B0503020204020204" pitchFamily="34" charset="-122"/>
                <a:ea typeface="微软雅黑" panose="020B0503020204020204" pitchFamily="34" charset="-122"/>
                <a:hlinkClick r:id="rId2"/>
              </a:rPr>
              <a:t>http://</a:t>
            </a:r>
            <a:r>
              <a:rPr lang="en-US" altLang="zh-CN" sz="1400" dirty="0" smtClean="0">
                <a:solidFill>
                  <a:schemeClr val="bg1"/>
                </a:solidFill>
                <a:latin typeface="微软雅黑" panose="020B0503020204020204" pitchFamily="34" charset="-122"/>
                <a:ea typeface="微软雅黑" panose="020B0503020204020204" pitchFamily="34" charset="-122"/>
                <a:hlinkClick r:id="rId2"/>
              </a:rPr>
              <a:t>www.myhkdoc.com/NCMI/Member/bookinglist.php</a:t>
            </a:r>
            <a:r>
              <a:rPr lang="en-US" altLang="zh-CN" sz="1400" dirty="0" smtClean="0">
                <a:solidFill>
                  <a:schemeClr val="bg1"/>
                </a:solidFill>
                <a:latin typeface="微软雅黑" panose="020B0503020204020204" pitchFamily="34" charset="-122"/>
                <a:ea typeface="微软雅黑" panose="020B0503020204020204" pitchFamily="34" charset="-122"/>
              </a:rPr>
              <a:t> </a:t>
            </a: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7171" name="Picture 3"/>
          <p:cNvPicPr>
            <a:picLocks noChangeAspect="1" noChangeArrowheads="1"/>
          </p:cNvPicPr>
          <p:nvPr/>
        </p:nvPicPr>
        <p:blipFill>
          <a:blip r:embed="rId3" cstate="print"/>
          <a:srcRect/>
          <a:stretch>
            <a:fillRect/>
          </a:stretch>
        </p:blipFill>
        <p:spPr bwMode="auto">
          <a:xfrm>
            <a:off x="4538663" y="642938"/>
            <a:ext cx="6772275" cy="5572125"/>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会员模块</a:t>
            </a:r>
            <a:endParaRPr lang="zh-CN" altLang="en-US" dirty="0"/>
          </a:p>
        </p:txBody>
      </p:sp>
      <p:sp>
        <p:nvSpPr>
          <p:cNvPr id="3" name="文本占位符 2"/>
          <p:cNvSpPr>
            <a:spLocks noGrp="1"/>
          </p:cNvSpPr>
          <p:nvPr>
            <p:ph type="body" sz="quarter" idx="12"/>
          </p:nvPr>
        </p:nvSpPr>
        <p:spPr/>
        <p:txBody>
          <a:bodyPr/>
          <a:lstStyle/>
          <a:p>
            <a:r>
              <a:rPr lang="zh-CN" altLang="en-US" dirty="0" smtClean="0"/>
              <a:t>会诊功能</a:t>
            </a:r>
            <a:endParaRPr lang="zh-CN" altLang="en-US" dirty="0"/>
          </a:p>
        </p:txBody>
      </p:sp>
      <p:sp>
        <p:nvSpPr>
          <p:cNvPr id="4" name="矩形 3"/>
          <p:cNvSpPr/>
          <p:nvPr/>
        </p:nvSpPr>
        <p:spPr>
          <a:xfrm>
            <a:off x="323850" y="2751789"/>
            <a:ext cx="2603500" cy="3480937"/>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点击开始会诊后，进入会诊页面</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会诊页面为</a:t>
            </a:r>
            <a:r>
              <a:rPr lang="en-US" altLang="zh-CN" sz="1400" dirty="0" err="1" smtClean="0">
                <a:solidFill>
                  <a:schemeClr val="bg1"/>
                </a:solidFill>
                <a:latin typeface="微软雅黑" panose="020B0503020204020204" pitchFamily="34" charset="-122"/>
                <a:ea typeface="微软雅黑" panose="020B0503020204020204" pitchFamily="34" charset="-122"/>
              </a:rPr>
              <a:t>Gensee</a:t>
            </a:r>
            <a:r>
              <a:rPr lang="zh-CN" altLang="en-US" sz="1400" dirty="0" smtClean="0">
                <a:solidFill>
                  <a:schemeClr val="bg1"/>
                </a:solidFill>
                <a:latin typeface="微软雅黑" panose="020B0503020204020204" pitchFamily="34" charset="-122"/>
                <a:ea typeface="微软雅黑" panose="020B0503020204020204" pitchFamily="34" charset="-122"/>
              </a:rPr>
              <a:t>的链接，用户需要下载</a:t>
            </a:r>
            <a:r>
              <a:rPr lang="en-US" altLang="zh-CN" sz="1400" dirty="0" err="1" smtClean="0">
                <a:solidFill>
                  <a:schemeClr val="bg1"/>
                </a:solidFill>
                <a:latin typeface="微软雅黑" panose="020B0503020204020204" pitchFamily="34" charset="-122"/>
                <a:ea typeface="微软雅黑" panose="020B0503020204020204" pitchFamily="34" charset="-122"/>
              </a:rPr>
              <a:t>gensee</a:t>
            </a:r>
            <a:r>
              <a:rPr lang="zh-CN" altLang="en-US" sz="1400" dirty="0" smtClean="0">
                <a:solidFill>
                  <a:schemeClr val="bg1"/>
                </a:solidFill>
                <a:latin typeface="微软雅黑" panose="020B0503020204020204" pitchFamily="34" charset="-122"/>
                <a:ea typeface="微软雅黑" panose="020B0503020204020204" pitchFamily="34" charset="-122"/>
              </a:rPr>
              <a:t>的客户端进行视频会诊</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视频会诊密码为</a:t>
            </a:r>
            <a:r>
              <a:rPr lang="en-US" altLang="zh-CN" sz="1400" dirty="0" smtClean="0">
                <a:solidFill>
                  <a:schemeClr val="bg1"/>
                </a:solidFill>
                <a:latin typeface="微软雅黑" panose="020B0503020204020204" pitchFamily="34" charset="-122"/>
                <a:ea typeface="微软雅黑" panose="020B0503020204020204" pitchFamily="34" charset="-122"/>
              </a:rPr>
              <a:t>888888</a:t>
            </a: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如果用户登录后，并且最后一个接近视频会诊开始时间，则在系统中任何地方都会弹出提醒快速进入</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9218" name="Picture 2"/>
          <p:cNvPicPr>
            <a:picLocks noChangeAspect="1" noChangeArrowheads="1"/>
          </p:cNvPicPr>
          <p:nvPr/>
        </p:nvPicPr>
        <p:blipFill>
          <a:blip r:embed="rId2" cstate="print"/>
          <a:srcRect/>
          <a:stretch>
            <a:fillRect/>
          </a:stretch>
        </p:blipFill>
        <p:spPr bwMode="auto">
          <a:xfrm>
            <a:off x="3800679" y="3971925"/>
            <a:ext cx="3282814" cy="1600200"/>
          </a:xfrm>
          <a:prstGeom prst="rect">
            <a:avLst/>
          </a:prstGeom>
          <a:noFill/>
          <a:ln w="9525">
            <a:noFill/>
            <a:miter lim="800000"/>
            <a:headEnd/>
            <a:tailEnd/>
          </a:ln>
        </p:spPr>
      </p:pic>
      <p:pic>
        <p:nvPicPr>
          <p:cNvPr id="9219" name="Picture 3"/>
          <p:cNvPicPr>
            <a:picLocks noChangeAspect="1" noChangeArrowheads="1"/>
          </p:cNvPicPr>
          <p:nvPr/>
        </p:nvPicPr>
        <p:blipFill>
          <a:blip r:embed="rId3" cstate="print"/>
          <a:srcRect/>
          <a:stretch>
            <a:fillRect/>
          </a:stretch>
        </p:blipFill>
        <p:spPr bwMode="auto">
          <a:xfrm>
            <a:off x="8270559" y="4724400"/>
            <a:ext cx="3111815" cy="1800224"/>
          </a:xfrm>
          <a:prstGeom prst="rect">
            <a:avLst/>
          </a:prstGeom>
          <a:noFill/>
          <a:ln w="9525">
            <a:noFill/>
            <a:miter lim="800000"/>
            <a:headEnd/>
            <a:tailEnd/>
          </a:ln>
        </p:spPr>
      </p:pic>
      <p:pic>
        <p:nvPicPr>
          <p:cNvPr id="9220" name="Picture 4"/>
          <p:cNvPicPr>
            <a:picLocks noChangeAspect="1" noChangeArrowheads="1"/>
          </p:cNvPicPr>
          <p:nvPr/>
        </p:nvPicPr>
        <p:blipFill>
          <a:blip r:embed="rId4" cstate="print"/>
          <a:srcRect/>
          <a:stretch>
            <a:fillRect/>
          </a:stretch>
        </p:blipFill>
        <p:spPr bwMode="auto">
          <a:xfrm>
            <a:off x="3890717" y="600075"/>
            <a:ext cx="7477371" cy="2433638"/>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会员模块</a:t>
            </a:r>
            <a:endParaRPr lang="zh-CN" altLang="en-US" dirty="0"/>
          </a:p>
        </p:txBody>
      </p:sp>
      <p:sp>
        <p:nvSpPr>
          <p:cNvPr id="3" name="文本占位符 2"/>
          <p:cNvSpPr>
            <a:spLocks noGrp="1"/>
          </p:cNvSpPr>
          <p:nvPr>
            <p:ph type="body" sz="quarter" idx="12"/>
          </p:nvPr>
        </p:nvSpPr>
        <p:spPr/>
        <p:txBody>
          <a:bodyPr/>
          <a:lstStyle/>
          <a:p>
            <a:r>
              <a:rPr lang="zh-CN" altLang="en-US" dirty="0" smtClean="0"/>
              <a:t>我的家庭医生和我的关注</a:t>
            </a:r>
            <a:endParaRPr lang="zh-CN" altLang="en-US" dirty="0"/>
          </a:p>
        </p:txBody>
      </p:sp>
      <p:sp>
        <p:nvSpPr>
          <p:cNvPr id="4" name="矩形 3"/>
          <p:cNvSpPr/>
          <p:nvPr/>
        </p:nvSpPr>
        <p:spPr>
          <a:xfrm>
            <a:off x="323850" y="2751789"/>
            <a:ext cx="2603500" cy="1289568"/>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我的家庭医生是曾经进行过的预约医生列表</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我的关注是在医生详情中关注过的医生</a:t>
            </a: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8194" name="Picture 2"/>
          <p:cNvPicPr>
            <a:picLocks noChangeAspect="1" noChangeArrowheads="1"/>
          </p:cNvPicPr>
          <p:nvPr/>
        </p:nvPicPr>
        <p:blipFill>
          <a:blip r:embed="rId2" cstate="print"/>
          <a:srcRect/>
          <a:stretch>
            <a:fillRect/>
          </a:stretch>
        </p:blipFill>
        <p:spPr bwMode="auto">
          <a:xfrm>
            <a:off x="3633788" y="257175"/>
            <a:ext cx="6391275" cy="3733800"/>
          </a:xfrm>
          <a:prstGeom prst="rect">
            <a:avLst/>
          </a:prstGeom>
          <a:noFill/>
          <a:ln w="9525">
            <a:noFill/>
            <a:miter lim="800000"/>
            <a:headEnd/>
            <a:tailEnd/>
          </a:ln>
        </p:spPr>
      </p:pic>
      <p:pic>
        <p:nvPicPr>
          <p:cNvPr id="8195" name="Picture 3"/>
          <p:cNvPicPr>
            <a:picLocks noChangeAspect="1" noChangeArrowheads="1"/>
          </p:cNvPicPr>
          <p:nvPr/>
        </p:nvPicPr>
        <p:blipFill>
          <a:blip r:embed="rId3" cstate="print"/>
          <a:srcRect/>
          <a:stretch>
            <a:fillRect/>
          </a:stretch>
        </p:blipFill>
        <p:spPr bwMode="auto">
          <a:xfrm>
            <a:off x="7720013" y="4295775"/>
            <a:ext cx="3533775" cy="2038350"/>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医生管理</a:t>
            </a:r>
            <a:endParaRPr lang="zh-CN" altLang="en-US" dirty="0"/>
          </a:p>
        </p:txBody>
      </p:sp>
      <p:sp>
        <p:nvSpPr>
          <p:cNvPr id="3" name="文本占位符 2"/>
          <p:cNvSpPr>
            <a:spLocks noGrp="1"/>
          </p:cNvSpPr>
          <p:nvPr>
            <p:ph type="body" sz="quarter" idx="12"/>
          </p:nvPr>
        </p:nvSpPr>
        <p:spPr/>
        <p:txBody>
          <a:bodyPr/>
          <a:lstStyle/>
          <a:p>
            <a:r>
              <a:rPr lang="zh-CN" altLang="en-US" dirty="0" smtClean="0"/>
              <a:t>管理</a:t>
            </a:r>
            <a:endParaRPr lang="zh-CN" altLang="en-US" dirty="0"/>
          </a:p>
        </p:txBody>
      </p:sp>
      <p:sp>
        <p:nvSpPr>
          <p:cNvPr id="5" name="矩形 4"/>
          <p:cNvSpPr/>
          <p:nvPr/>
        </p:nvSpPr>
        <p:spPr>
          <a:xfrm>
            <a:off x="342900" y="2237439"/>
            <a:ext cx="2603500" cy="2640707"/>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医生的管理链接为：</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en-US" altLang="zh-CN" sz="1400" dirty="0" smtClean="0">
                <a:solidFill>
                  <a:schemeClr val="bg1"/>
                </a:solidFill>
                <a:latin typeface="微软雅黑" panose="020B0503020204020204" pitchFamily="34" charset="-122"/>
                <a:ea typeface="微软雅黑" panose="020B0503020204020204" pitchFamily="34" charset="-122"/>
                <a:hlinkClick r:id="rId2"/>
              </a:rPr>
              <a:t>http://</a:t>
            </a:r>
            <a:r>
              <a:rPr lang="en-US" altLang="zh-CN" sz="1400" dirty="0" smtClean="0">
                <a:solidFill>
                  <a:schemeClr val="bg1"/>
                </a:solidFill>
                <a:latin typeface="微软雅黑" panose="020B0503020204020204" pitchFamily="34" charset="-122"/>
                <a:ea typeface="微软雅黑" panose="020B0503020204020204" pitchFamily="34" charset="-122"/>
                <a:hlinkClick r:id="rId2"/>
              </a:rPr>
              <a:t>www.myhkdoc.com/NCMI/CMS/Doctor/doctor.php</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医生的账号由系统管理员进行分配</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可以在医生详情中查询账号</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endParaRPr lang="en-US" altLang="zh-CN" sz="1400" dirty="0" smtClean="0">
              <a:solidFill>
                <a:schemeClr val="bg1"/>
              </a:solidFill>
              <a:latin typeface="微软雅黑" panose="020B0503020204020204" pitchFamily="34" charset="-122"/>
              <a:ea typeface="微软雅黑" panose="020B0503020204020204" pitchFamily="34" charset="-122"/>
            </a:endParaRPr>
          </a:p>
        </p:txBody>
      </p:sp>
      <p:pic>
        <p:nvPicPr>
          <p:cNvPr id="10242" name="Picture 2"/>
          <p:cNvPicPr>
            <a:picLocks noChangeAspect="1" noChangeArrowheads="1"/>
          </p:cNvPicPr>
          <p:nvPr/>
        </p:nvPicPr>
        <p:blipFill>
          <a:blip r:embed="rId3" cstate="print"/>
          <a:srcRect/>
          <a:stretch>
            <a:fillRect/>
          </a:stretch>
        </p:blipFill>
        <p:spPr bwMode="auto">
          <a:xfrm>
            <a:off x="3645381" y="352425"/>
            <a:ext cx="2937442" cy="2543175"/>
          </a:xfrm>
          <a:prstGeom prst="rect">
            <a:avLst/>
          </a:prstGeom>
          <a:noFill/>
          <a:ln w="9525">
            <a:noFill/>
            <a:miter lim="800000"/>
            <a:headEnd/>
            <a:tailEnd/>
          </a:ln>
        </p:spPr>
      </p:pic>
      <p:pic>
        <p:nvPicPr>
          <p:cNvPr id="10243" name="Picture 3"/>
          <p:cNvPicPr>
            <a:picLocks noChangeAspect="1" noChangeArrowheads="1"/>
          </p:cNvPicPr>
          <p:nvPr/>
        </p:nvPicPr>
        <p:blipFill>
          <a:blip r:embed="rId4" cstate="print"/>
          <a:srcRect/>
          <a:stretch>
            <a:fillRect/>
          </a:stretch>
        </p:blipFill>
        <p:spPr bwMode="auto">
          <a:xfrm>
            <a:off x="4029075" y="3333750"/>
            <a:ext cx="7749778" cy="2695575"/>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医生管理</a:t>
            </a:r>
            <a:endParaRPr lang="zh-CN" altLang="en-US" dirty="0"/>
          </a:p>
        </p:txBody>
      </p:sp>
      <p:sp>
        <p:nvSpPr>
          <p:cNvPr id="3" name="文本占位符 2"/>
          <p:cNvSpPr>
            <a:spLocks noGrp="1"/>
          </p:cNvSpPr>
          <p:nvPr>
            <p:ph type="body" sz="quarter" idx="12"/>
          </p:nvPr>
        </p:nvSpPr>
        <p:spPr/>
        <p:txBody>
          <a:bodyPr/>
          <a:lstStyle/>
          <a:p>
            <a:r>
              <a:rPr lang="zh-CN" altLang="en-US" dirty="0" smtClean="0"/>
              <a:t>登陆</a:t>
            </a:r>
            <a:endParaRPr lang="zh-CN" altLang="en-US" dirty="0"/>
          </a:p>
        </p:txBody>
      </p:sp>
      <p:sp>
        <p:nvSpPr>
          <p:cNvPr id="5" name="矩形 4"/>
          <p:cNvSpPr/>
          <p:nvPr/>
        </p:nvSpPr>
        <p:spPr>
          <a:xfrm>
            <a:off x="342900" y="2237439"/>
            <a:ext cx="2603500" cy="2486818"/>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医生的管理链接为：</a:t>
            </a:r>
            <a:r>
              <a:rPr lang="en-US" altLang="zh-CN" sz="1400" dirty="0" smtClean="0">
                <a:solidFill>
                  <a:schemeClr val="bg1"/>
                </a:solidFill>
                <a:latin typeface="微软雅黑" panose="020B0503020204020204" pitchFamily="34" charset="-122"/>
                <a:ea typeface="微软雅黑" panose="020B0503020204020204" pitchFamily="34" charset="-122"/>
              </a:rPr>
              <a:t> </a:t>
            </a:r>
            <a:r>
              <a:rPr lang="en-US" altLang="zh-CN" sz="1400" dirty="0" smtClean="0">
                <a:solidFill>
                  <a:schemeClr val="bg1"/>
                </a:solidFill>
                <a:latin typeface="微软雅黑" panose="020B0503020204020204" pitchFamily="34" charset="-122"/>
                <a:ea typeface="微软雅黑" panose="020B0503020204020204" pitchFamily="34" charset="-122"/>
                <a:hlinkClick r:id="rId2"/>
              </a:rPr>
              <a:t>http://</a:t>
            </a:r>
            <a:r>
              <a:rPr lang="en-US" altLang="zh-CN" sz="1400" dirty="0" smtClean="0">
                <a:solidFill>
                  <a:schemeClr val="bg1"/>
                </a:solidFill>
                <a:latin typeface="微软雅黑" panose="020B0503020204020204" pitchFamily="34" charset="-122"/>
                <a:ea typeface="微软雅黑" panose="020B0503020204020204" pitchFamily="34" charset="-122"/>
                <a:hlinkClick r:id="rId2"/>
              </a:rPr>
              <a:t>www.myhkdoc.com/NCMI/User/login.php</a:t>
            </a:r>
            <a:r>
              <a:rPr lang="en-US" altLang="zh-CN" sz="1400" dirty="0" smtClean="0">
                <a:solidFill>
                  <a:schemeClr val="bg1"/>
                </a:solidFill>
                <a:latin typeface="微软雅黑" panose="020B0503020204020204" pitchFamily="34" charset="-122"/>
                <a:ea typeface="微软雅黑" panose="020B0503020204020204" pitchFamily="34" charset="-122"/>
              </a:rPr>
              <a:t> </a:t>
            </a: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登录链接为隐藏方式，在系统中任何地方不可获取，由医生自己报错登陆地址</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暂时无密码登陆（输入账号后直接登陆）</a:t>
            </a:r>
            <a:endParaRPr lang="en-US" altLang="zh-CN" sz="1400" dirty="0" smtClean="0">
              <a:solidFill>
                <a:schemeClr val="bg1"/>
              </a:solidFill>
              <a:latin typeface="微软雅黑" panose="020B0503020204020204" pitchFamily="34" charset="-122"/>
              <a:ea typeface="微软雅黑" panose="020B0503020204020204" pitchFamily="34" charset="-122"/>
            </a:endParaRPr>
          </a:p>
        </p:txBody>
      </p:sp>
      <p:pic>
        <p:nvPicPr>
          <p:cNvPr id="11266" name="Picture 2"/>
          <p:cNvPicPr>
            <a:picLocks noChangeAspect="1" noChangeArrowheads="1"/>
          </p:cNvPicPr>
          <p:nvPr/>
        </p:nvPicPr>
        <p:blipFill>
          <a:blip r:embed="rId3" cstate="print"/>
          <a:srcRect/>
          <a:stretch>
            <a:fillRect/>
          </a:stretch>
        </p:blipFill>
        <p:spPr bwMode="auto">
          <a:xfrm>
            <a:off x="4057650" y="504825"/>
            <a:ext cx="5695950" cy="4038600"/>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latin typeface="微软雅黑" panose="020B0503020204020204" pitchFamily="34" charset="-122"/>
                <a:ea typeface="微软雅黑" panose="020B0503020204020204" pitchFamily="34" charset="-122"/>
              </a:rPr>
              <a:t>系统介绍</a:t>
            </a:r>
            <a:endParaRPr lang="zh-CN" altLang="en-US" dirty="0">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2"/>
          </p:nvPr>
        </p:nvSpPr>
        <p:spPr/>
        <p:txBody>
          <a:bodyPr/>
          <a:lstStyle/>
          <a:p>
            <a:r>
              <a:rPr lang="zh-CN" altLang="en-US" dirty="0" smtClean="0"/>
              <a:t>系统管理模块</a:t>
            </a:r>
            <a:endParaRPr lang="zh-CN" altLang="en-US" dirty="0"/>
          </a:p>
        </p:txBody>
      </p:sp>
      <p:sp>
        <p:nvSpPr>
          <p:cNvPr id="4" name="矩形 3"/>
          <p:cNvSpPr/>
          <p:nvPr/>
        </p:nvSpPr>
        <p:spPr>
          <a:xfrm>
            <a:off x="3895724" y="427689"/>
            <a:ext cx="6600825" cy="3117760"/>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管理系统管理员和业务管理员</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网站全局设置</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页面文字管理</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最新动态管理</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页面图片与图片管理</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基础数据管理，包括医生，医院，专科等</a:t>
            </a:r>
            <a:endParaRPr lang="en-US" altLang="zh-CN" sz="2200" dirty="0" smtClean="0">
              <a:solidFill>
                <a:schemeClr val="tx2"/>
              </a:solidFill>
              <a:latin typeface="微软雅黑" panose="020B0503020204020204" pitchFamily="34" charset="-122"/>
              <a:ea typeface="微软雅黑" panose="020B0503020204020204" pitchFamily="34" charset="-122"/>
            </a:endParaRPr>
          </a:p>
        </p:txBody>
      </p:sp>
      <p:sp>
        <p:nvSpPr>
          <p:cNvPr id="6" name="矩形 5"/>
          <p:cNvSpPr/>
          <p:nvPr/>
        </p:nvSpPr>
        <p:spPr>
          <a:xfrm>
            <a:off x="323850" y="2751789"/>
            <a:ext cx="2603500" cy="2283686"/>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系统管理模块的主要对象是系统管理员</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登陆入口为：</a:t>
            </a:r>
            <a:r>
              <a:rPr lang="en-US" altLang="zh-CN" sz="1400" dirty="0" smtClean="0">
                <a:solidFill>
                  <a:schemeClr val="bg1"/>
                </a:solidFill>
                <a:latin typeface="微软雅黑" panose="020B0503020204020204" pitchFamily="34" charset="-122"/>
                <a:ea typeface="微软雅黑" panose="020B0503020204020204" pitchFamily="34" charset="-122"/>
                <a:hlinkClick r:id="rId2"/>
              </a:rPr>
              <a:t>http://www.myhkdoc.com/NCMI/CMS/</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管理员账号：</a:t>
            </a:r>
            <a:r>
              <a:rPr lang="en-US" altLang="zh-CN" sz="1400" dirty="0" smtClean="0">
                <a:solidFill>
                  <a:schemeClr val="bg1"/>
                </a:solidFill>
                <a:latin typeface="微软雅黑" panose="020B0503020204020204" pitchFamily="34" charset="-122"/>
                <a:ea typeface="微软雅黑" panose="020B0503020204020204" pitchFamily="34" charset="-122"/>
              </a:rPr>
              <a:t>admin</a:t>
            </a: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管理员密码：</a:t>
            </a:r>
            <a:r>
              <a:rPr lang="en-US" altLang="zh-CN" sz="1400" dirty="0" smtClean="0">
                <a:solidFill>
                  <a:schemeClr val="bg1"/>
                </a:solidFill>
                <a:latin typeface="微软雅黑" panose="020B0503020204020204" pitchFamily="34" charset="-122"/>
                <a:ea typeface="微软雅黑" panose="020B0503020204020204" pitchFamily="34" charset="-122"/>
              </a:rPr>
              <a:t>admin</a:t>
            </a: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2050" name="Picture 2"/>
          <p:cNvPicPr>
            <a:picLocks noChangeAspect="1" noChangeArrowheads="1"/>
          </p:cNvPicPr>
          <p:nvPr/>
        </p:nvPicPr>
        <p:blipFill>
          <a:blip r:embed="rId3" cstate="print"/>
          <a:srcRect/>
          <a:stretch>
            <a:fillRect/>
          </a:stretch>
        </p:blipFill>
        <p:spPr bwMode="auto">
          <a:xfrm>
            <a:off x="6270671" y="3524250"/>
            <a:ext cx="5868942" cy="3200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医生管理</a:t>
            </a:r>
            <a:endParaRPr lang="zh-CN" altLang="en-US" dirty="0"/>
          </a:p>
        </p:txBody>
      </p:sp>
      <p:sp>
        <p:nvSpPr>
          <p:cNvPr id="3" name="文本占位符 2"/>
          <p:cNvSpPr>
            <a:spLocks noGrp="1"/>
          </p:cNvSpPr>
          <p:nvPr>
            <p:ph type="body" sz="quarter" idx="12"/>
          </p:nvPr>
        </p:nvSpPr>
        <p:spPr/>
        <p:txBody>
          <a:bodyPr/>
          <a:lstStyle/>
          <a:p>
            <a:r>
              <a:rPr lang="zh-CN" altLang="en-US" dirty="0" smtClean="0"/>
              <a:t>控制面板</a:t>
            </a:r>
            <a:endParaRPr lang="zh-CN" altLang="en-US" dirty="0"/>
          </a:p>
        </p:txBody>
      </p:sp>
      <p:sp>
        <p:nvSpPr>
          <p:cNvPr id="5" name="矩形 4"/>
          <p:cNvSpPr/>
          <p:nvPr/>
        </p:nvSpPr>
        <p:spPr>
          <a:xfrm>
            <a:off x="342900" y="2237439"/>
            <a:ext cx="2603500" cy="3277804"/>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控制面板主要分为</a:t>
            </a:r>
            <a:r>
              <a:rPr lang="en-US" altLang="zh-CN" sz="1400" dirty="0" smtClean="0">
                <a:solidFill>
                  <a:schemeClr val="bg1"/>
                </a:solidFill>
                <a:latin typeface="微软雅黑" panose="020B0503020204020204" pitchFamily="34" charset="-122"/>
                <a:ea typeface="微软雅黑" panose="020B0503020204020204" pitchFamily="34" charset="-122"/>
              </a:rPr>
              <a:t>4</a:t>
            </a:r>
            <a:r>
              <a:rPr lang="zh-CN" altLang="en-US" sz="1400" dirty="0" smtClean="0">
                <a:solidFill>
                  <a:schemeClr val="bg1"/>
                </a:solidFill>
                <a:latin typeface="微软雅黑" panose="020B0503020204020204" pitchFamily="34" charset="-122"/>
                <a:ea typeface="微软雅黑" panose="020B0503020204020204" pitchFamily="34" charset="-122"/>
              </a:rPr>
              <a:t>部分</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en-US" altLang="zh-CN" sz="1400" dirty="0" smtClean="0">
                <a:solidFill>
                  <a:schemeClr val="bg1"/>
                </a:solidFill>
                <a:latin typeface="微软雅黑" panose="020B0503020204020204" pitchFamily="34" charset="-122"/>
                <a:ea typeface="微软雅黑" panose="020B0503020204020204" pitchFamily="34" charset="-122"/>
              </a:rPr>
              <a:t>1</a:t>
            </a:r>
            <a:r>
              <a:rPr lang="zh-CN" altLang="en-US" sz="1400" dirty="0" smtClean="0">
                <a:solidFill>
                  <a:schemeClr val="bg1"/>
                </a:solidFill>
                <a:latin typeface="微软雅黑" panose="020B0503020204020204" pitchFamily="34" charset="-122"/>
                <a:ea typeface="微软雅黑" panose="020B0503020204020204" pitchFamily="34" charset="-122"/>
              </a:rPr>
              <a:t>、日常快速查看</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en-US" altLang="zh-CN" sz="1400" dirty="0" smtClean="0">
                <a:solidFill>
                  <a:schemeClr val="bg1"/>
                </a:solidFill>
                <a:latin typeface="微软雅黑" panose="020B0503020204020204" pitchFamily="34" charset="-122"/>
                <a:ea typeface="微软雅黑" panose="020B0503020204020204" pitchFamily="34" charset="-122"/>
              </a:rPr>
              <a:t>2</a:t>
            </a:r>
            <a:r>
              <a:rPr lang="zh-CN" altLang="en-US" sz="1400" dirty="0" smtClean="0">
                <a:solidFill>
                  <a:schemeClr val="bg1"/>
                </a:solidFill>
                <a:latin typeface="微软雅黑" panose="020B0503020204020204" pitchFamily="34" charset="-122"/>
                <a:ea typeface="微软雅黑" panose="020B0503020204020204" pitchFamily="34" charset="-122"/>
              </a:rPr>
              <a:t>、当日预约排队人数（查看病例）</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en-US" altLang="zh-CN" sz="1400" dirty="0" smtClean="0">
                <a:solidFill>
                  <a:schemeClr val="bg1"/>
                </a:solidFill>
                <a:latin typeface="微软雅黑" panose="020B0503020204020204" pitchFamily="34" charset="-122"/>
                <a:ea typeface="微软雅黑" panose="020B0503020204020204" pitchFamily="34" charset="-122"/>
              </a:rPr>
              <a:t>3</a:t>
            </a:r>
            <a:r>
              <a:rPr lang="zh-CN" altLang="en-US" sz="1400" dirty="0" smtClean="0">
                <a:solidFill>
                  <a:schemeClr val="bg1"/>
                </a:solidFill>
                <a:latin typeface="微软雅黑" panose="020B0503020204020204" pitchFamily="34" charset="-122"/>
                <a:ea typeface="微软雅黑" panose="020B0503020204020204" pitchFamily="34" charset="-122"/>
              </a:rPr>
              <a:t>、进入下一次预约视频会诊链接，密码为</a:t>
            </a:r>
            <a:r>
              <a:rPr lang="en-US" altLang="zh-CN" sz="1400" dirty="0" smtClean="0">
                <a:solidFill>
                  <a:schemeClr val="bg1"/>
                </a:solidFill>
                <a:latin typeface="微软雅黑" panose="020B0503020204020204" pitchFamily="34" charset="-122"/>
                <a:ea typeface="微软雅黑" panose="020B0503020204020204" pitchFamily="34" charset="-122"/>
              </a:rPr>
              <a:t>888888</a:t>
            </a:r>
          </a:p>
          <a:p>
            <a:pPr marL="171418" indent="-171418">
              <a:lnSpc>
                <a:spcPct val="130000"/>
              </a:lnSpc>
              <a:spcBef>
                <a:spcPts val="600"/>
              </a:spcBef>
              <a:buFont typeface="Arial" panose="020B0604020202020204" pitchFamily="34" charset="0"/>
              <a:buChar char="•"/>
            </a:pPr>
            <a:r>
              <a:rPr lang="en-US" altLang="zh-CN" sz="1400" dirty="0" smtClean="0">
                <a:solidFill>
                  <a:schemeClr val="bg1"/>
                </a:solidFill>
                <a:latin typeface="微软雅黑" panose="020B0503020204020204" pitchFamily="34" charset="-122"/>
                <a:ea typeface="微软雅黑" panose="020B0503020204020204" pitchFamily="34" charset="-122"/>
              </a:rPr>
              <a:t>4</a:t>
            </a:r>
            <a:r>
              <a:rPr lang="zh-CN" altLang="en-US" sz="1400" dirty="0" smtClean="0">
                <a:solidFill>
                  <a:schemeClr val="bg1"/>
                </a:solidFill>
                <a:latin typeface="微软雅黑" panose="020B0503020204020204" pitchFamily="34" charset="-122"/>
                <a:ea typeface="微软雅黑" panose="020B0503020204020204" pitchFamily="34" charset="-122"/>
              </a:rPr>
              <a:t>、会诊记录查询</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en-US" altLang="zh-CN" sz="1400" dirty="0" smtClean="0">
                <a:solidFill>
                  <a:schemeClr val="bg1"/>
                </a:solidFill>
                <a:latin typeface="微软雅黑" panose="020B0503020204020204" pitchFamily="34" charset="-122"/>
                <a:ea typeface="微软雅黑" panose="020B0503020204020204" pitchFamily="34" charset="-122"/>
                <a:hlinkClick r:id="rId2"/>
              </a:rPr>
              <a:t>http://</a:t>
            </a:r>
            <a:r>
              <a:rPr lang="en-US" altLang="zh-CN" sz="1400" dirty="0" smtClean="0">
                <a:solidFill>
                  <a:schemeClr val="bg1"/>
                </a:solidFill>
                <a:latin typeface="微软雅黑" panose="020B0503020204020204" pitchFamily="34" charset="-122"/>
                <a:ea typeface="微软雅黑" panose="020B0503020204020204" pitchFamily="34" charset="-122"/>
                <a:hlinkClick r:id="rId2"/>
              </a:rPr>
              <a:t>www.myhkdoc.com/NCMI/User/dashboard.php</a:t>
            </a:r>
            <a:r>
              <a:rPr lang="en-US" altLang="zh-CN" sz="1400" dirty="0" smtClean="0">
                <a:solidFill>
                  <a:schemeClr val="bg1"/>
                </a:solidFill>
                <a:latin typeface="微软雅黑" panose="020B0503020204020204" pitchFamily="34" charset="-122"/>
                <a:ea typeface="微软雅黑" panose="020B0503020204020204" pitchFamily="34" charset="-122"/>
              </a:rPr>
              <a:t> </a:t>
            </a:r>
            <a:endParaRPr lang="en-US" altLang="zh-CN" sz="1400" dirty="0" smtClean="0">
              <a:solidFill>
                <a:schemeClr val="bg1"/>
              </a:solidFill>
              <a:latin typeface="微软雅黑" panose="020B0503020204020204" pitchFamily="34" charset="-122"/>
              <a:ea typeface="微软雅黑" panose="020B0503020204020204" pitchFamily="34" charset="-122"/>
            </a:endParaRPr>
          </a:p>
        </p:txBody>
      </p:sp>
      <p:pic>
        <p:nvPicPr>
          <p:cNvPr id="12290" name="Picture 2"/>
          <p:cNvPicPr>
            <a:picLocks noChangeAspect="1" noChangeArrowheads="1"/>
          </p:cNvPicPr>
          <p:nvPr/>
        </p:nvPicPr>
        <p:blipFill>
          <a:blip r:embed="rId3" cstate="print"/>
          <a:srcRect/>
          <a:stretch>
            <a:fillRect/>
          </a:stretch>
        </p:blipFill>
        <p:spPr bwMode="auto">
          <a:xfrm>
            <a:off x="3704607" y="276225"/>
            <a:ext cx="8066555" cy="4953000"/>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医生管理</a:t>
            </a:r>
            <a:endParaRPr lang="zh-CN" altLang="en-US" dirty="0"/>
          </a:p>
        </p:txBody>
      </p:sp>
      <p:sp>
        <p:nvSpPr>
          <p:cNvPr id="3" name="文本占位符 2"/>
          <p:cNvSpPr>
            <a:spLocks noGrp="1"/>
          </p:cNvSpPr>
          <p:nvPr>
            <p:ph type="body" sz="quarter" idx="12"/>
          </p:nvPr>
        </p:nvSpPr>
        <p:spPr/>
        <p:txBody>
          <a:bodyPr/>
          <a:lstStyle/>
          <a:p>
            <a:r>
              <a:rPr lang="zh-CN" altLang="en-US" dirty="0" smtClean="0"/>
              <a:t>日期查询及请假</a:t>
            </a:r>
            <a:endParaRPr lang="zh-CN" altLang="en-US" dirty="0"/>
          </a:p>
        </p:txBody>
      </p:sp>
      <p:sp>
        <p:nvSpPr>
          <p:cNvPr id="5" name="矩形 4"/>
          <p:cNvSpPr/>
          <p:nvPr/>
        </p:nvSpPr>
        <p:spPr>
          <a:xfrm>
            <a:off x="342900" y="2237439"/>
            <a:ext cx="2603500" cy="3557881"/>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控制台左侧为日期状况</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点击工具栏更新时间表可以快速请假</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选中某个日期后则当日请假成功</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已经被预约的日期不能请假（通知系统管理员进行协调）</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en-US" altLang="zh-CN" sz="1400" dirty="0" smtClean="0">
                <a:solidFill>
                  <a:schemeClr val="bg1"/>
                </a:solidFill>
                <a:latin typeface="微软雅黑" panose="020B0503020204020204" pitchFamily="34" charset="-122"/>
                <a:ea typeface="微软雅黑" panose="020B0503020204020204" pitchFamily="34" charset="-122"/>
                <a:hlinkClick r:id="rId2"/>
              </a:rPr>
              <a:t>http://</a:t>
            </a:r>
            <a:r>
              <a:rPr lang="en-US" altLang="zh-CN" sz="1400" dirty="0" smtClean="0">
                <a:solidFill>
                  <a:schemeClr val="bg1"/>
                </a:solidFill>
                <a:latin typeface="微软雅黑" panose="020B0503020204020204" pitchFamily="34" charset="-122"/>
                <a:ea typeface="微软雅黑" panose="020B0503020204020204" pitchFamily="34" charset="-122"/>
                <a:hlinkClick r:id="rId2"/>
              </a:rPr>
              <a:t>www.myhkdoc.com/NCMI/User/scheduleupdate.php</a:t>
            </a:r>
            <a:r>
              <a:rPr lang="en-US" altLang="zh-CN" sz="1400" dirty="0" smtClean="0">
                <a:solidFill>
                  <a:schemeClr val="bg1"/>
                </a:solidFill>
                <a:latin typeface="微软雅黑" panose="020B0503020204020204" pitchFamily="34" charset="-122"/>
                <a:ea typeface="微软雅黑" panose="020B0503020204020204" pitchFamily="34" charset="-122"/>
              </a:rPr>
              <a:t> </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endParaRPr lang="en-US" altLang="zh-CN" sz="1400" dirty="0" smtClean="0">
              <a:solidFill>
                <a:schemeClr val="bg1"/>
              </a:solidFill>
              <a:latin typeface="微软雅黑" panose="020B0503020204020204" pitchFamily="34" charset="-122"/>
              <a:ea typeface="微软雅黑" panose="020B0503020204020204" pitchFamily="34" charset="-122"/>
            </a:endParaRPr>
          </a:p>
        </p:txBody>
      </p:sp>
      <p:pic>
        <p:nvPicPr>
          <p:cNvPr id="13314" name="Picture 2"/>
          <p:cNvPicPr>
            <a:picLocks noChangeAspect="1" noChangeArrowheads="1"/>
          </p:cNvPicPr>
          <p:nvPr/>
        </p:nvPicPr>
        <p:blipFill>
          <a:blip r:embed="rId3" cstate="print"/>
          <a:srcRect/>
          <a:stretch>
            <a:fillRect/>
          </a:stretch>
        </p:blipFill>
        <p:spPr bwMode="auto">
          <a:xfrm>
            <a:off x="4516168" y="800100"/>
            <a:ext cx="7070995" cy="4933950"/>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医生管理</a:t>
            </a:r>
            <a:endParaRPr lang="zh-CN" altLang="en-US" dirty="0"/>
          </a:p>
        </p:txBody>
      </p:sp>
      <p:sp>
        <p:nvSpPr>
          <p:cNvPr id="3" name="文本占位符 2"/>
          <p:cNvSpPr>
            <a:spLocks noGrp="1"/>
          </p:cNvSpPr>
          <p:nvPr>
            <p:ph type="body" sz="quarter" idx="12"/>
          </p:nvPr>
        </p:nvSpPr>
        <p:spPr/>
        <p:txBody>
          <a:bodyPr/>
          <a:lstStyle/>
          <a:p>
            <a:r>
              <a:rPr lang="zh-CN" altLang="en-US" dirty="0" smtClean="0"/>
              <a:t>会诊</a:t>
            </a:r>
            <a:endParaRPr lang="zh-CN" altLang="en-US" dirty="0"/>
          </a:p>
        </p:txBody>
      </p:sp>
      <p:sp>
        <p:nvSpPr>
          <p:cNvPr id="5" name="矩形 4"/>
          <p:cNvSpPr/>
          <p:nvPr/>
        </p:nvSpPr>
        <p:spPr>
          <a:xfrm>
            <a:off x="342900" y="2237439"/>
            <a:ext cx="2603500" cy="1569644"/>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控制面板中间部分显示当日会诊记录</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右侧则为会诊进入链接，提供剩余排队人数及倒计时功能</a:t>
            </a:r>
            <a:endParaRPr lang="en-US" altLang="zh-CN" sz="1400" dirty="0" smtClean="0">
              <a:solidFill>
                <a:schemeClr val="bg1"/>
              </a:solidFill>
              <a:latin typeface="微软雅黑" panose="020B0503020204020204" pitchFamily="34" charset="-122"/>
              <a:ea typeface="微软雅黑" panose="020B0503020204020204" pitchFamily="34" charset="-122"/>
            </a:endParaRPr>
          </a:p>
        </p:txBody>
      </p:sp>
      <p:pic>
        <p:nvPicPr>
          <p:cNvPr id="14338" name="Picture 2"/>
          <p:cNvPicPr>
            <a:picLocks noChangeAspect="1" noChangeArrowheads="1"/>
          </p:cNvPicPr>
          <p:nvPr/>
        </p:nvPicPr>
        <p:blipFill>
          <a:blip r:embed="rId2" cstate="print"/>
          <a:srcRect/>
          <a:stretch>
            <a:fillRect/>
          </a:stretch>
        </p:blipFill>
        <p:spPr bwMode="auto">
          <a:xfrm>
            <a:off x="3709988" y="219075"/>
            <a:ext cx="4600575" cy="5067300"/>
          </a:xfrm>
          <a:prstGeom prst="rect">
            <a:avLst/>
          </a:prstGeom>
          <a:noFill/>
          <a:ln w="9525">
            <a:noFill/>
            <a:miter lim="800000"/>
            <a:headEnd/>
            <a:tailEnd/>
          </a:ln>
        </p:spPr>
      </p:pic>
      <p:pic>
        <p:nvPicPr>
          <p:cNvPr id="14339" name="Picture 3"/>
          <p:cNvPicPr>
            <a:picLocks noChangeAspect="1" noChangeArrowheads="1"/>
          </p:cNvPicPr>
          <p:nvPr/>
        </p:nvPicPr>
        <p:blipFill>
          <a:blip r:embed="rId3" cstate="print"/>
          <a:srcRect/>
          <a:stretch>
            <a:fillRect/>
          </a:stretch>
        </p:blipFill>
        <p:spPr bwMode="auto">
          <a:xfrm>
            <a:off x="8891588" y="676275"/>
            <a:ext cx="2276475" cy="2514600"/>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医生管理</a:t>
            </a:r>
            <a:endParaRPr lang="zh-CN" altLang="en-US" dirty="0"/>
          </a:p>
        </p:txBody>
      </p:sp>
      <p:sp>
        <p:nvSpPr>
          <p:cNvPr id="3" name="文本占位符 2"/>
          <p:cNvSpPr>
            <a:spLocks noGrp="1"/>
          </p:cNvSpPr>
          <p:nvPr>
            <p:ph type="body" sz="quarter" idx="12"/>
          </p:nvPr>
        </p:nvSpPr>
        <p:spPr/>
        <p:txBody>
          <a:bodyPr/>
          <a:lstStyle/>
          <a:p>
            <a:r>
              <a:rPr lang="zh-CN" altLang="en-US" dirty="0" smtClean="0"/>
              <a:t>记录查询</a:t>
            </a:r>
            <a:endParaRPr lang="zh-CN" altLang="en-US" dirty="0"/>
          </a:p>
        </p:txBody>
      </p:sp>
      <p:sp>
        <p:nvSpPr>
          <p:cNvPr id="5" name="矩形 4"/>
          <p:cNvSpPr/>
          <p:nvPr/>
        </p:nvSpPr>
        <p:spPr>
          <a:xfrm>
            <a:off x="342900" y="2237439"/>
            <a:ext cx="2603500" cy="2843839"/>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可以查询当天的会诊记录，快速进行病历的编写</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查询历史纪录，补充维填写的病历记录</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查询未来记录</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en-US" altLang="zh-CN" sz="1400" dirty="0" smtClean="0">
                <a:solidFill>
                  <a:schemeClr val="bg1"/>
                </a:solidFill>
                <a:latin typeface="微软雅黑" panose="020B0503020204020204" pitchFamily="34" charset="-122"/>
                <a:ea typeface="微软雅黑" panose="020B0503020204020204" pitchFamily="34" charset="-122"/>
                <a:hlinkClick r:id="rId2"/>
              </a:rPr>
              <a:t>http://</a:t>
            </a:r>
            <a:r>
              <a:rPr lang="en-US" altLang="zh-CN" sz="1400" dirty="0" smtClean="0">
                <a:solidFill>
                  <a:schemeClr val="bg1"/>
                </a:solidFill>
                <a:latin typeface="微软雅黑" panose="020B0503020204020204" pitchFamily="34" charset="-122"/>
                <a:ea typeface="微软雅黑" panose="020B0503020204020204" pitchFamily="34" charset="-122"/>
                <a:hlinkClick r:id="rId2"/>
              </a:rPr>
              <a:t>www.myhkdoc.com/NCMI/User/meetinglist.php?from=2016-01-10&amp;to=2016-01-10</a:t>
            </a:r>
            <a:r>
              <a:rPr lang="en-US" altLang="zh-CN" sz="1400" dirty="0" smtClean="0">
                <a:solidFill>
                  <a:schemeClr val="bg1"/>
                </a:solidFill>
                <a:latin typeface="微软雅黑" panose="020B0503020204020204" pitchFamily="34" charset="-122"/>
                <a:ea typeface="微软雅黑" panose="020B0503020204020204" pitchFamily="34" charset="-122"/>
              </a:rPr>
              <a:t> </a:t>
            </a:r>
            <a:endParaRPr lang="en-US" altLang="zh-CN" sz="1400" dirty="0" smtClean="0">
              <a:solidFill>
                <a:schemeClr val="bg1"/>
              </a:solidFill>
              <a:latin typeface="微软雅黑" panose="020B0503020204020204" pitchFamily="34" charset="-122"/>
              <a:ea typeface="微软雅黑" panose="020B0503020204020204" pitchFamily="34" charset="-122"/>
            </a:endParaRPr>
          </a:p>
        </p:txBody>
      </p:sp>
      <p:pic>
        <p:nvPicPr>
          <p:cNvPr id="15362" name="Picture 2"/>
          <p:cNvPicPr>
            <a:picLocks noChangeAspect="1" noChangeArrowheads="1"/>
          </p:cNvPicPr>
          <p:nvPr/>
        </p:nvPicPr>
        <p:blipFill>
          <a:blip r:embed="rId3" cstate="print"/>
          <a:srcRect/>
          <a:stretch>
            <a:fillRect/>
          </a:stretch>
        </p:blipFill>
        <p:spPr bwMode="auto">
          <a:xfrm>
            <a:off x="4062413" y="757238"/>
            <a:ext cx="2295525" cy="2257425"/>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其它功能</a:t>
            </a:r>
            <a:endParaRPr lang="zh-CN" altLang="en-US" dirty="0"/>
          </a:p>
        </p:txBody>
      </p:sp>
      <p:sp>
        <p:nvSpPr>
          <p:cNvPr id="3" name="文本占位符 2"/>
          <p:cNvSpPr>
            <a:spLocks noGrp="1"/>
          </p:cNvSpPr>
          <p:nvPr>
            <p:ph type="body" sz="quarter" idx="12"/>
          </p:nvPr>
        </p:nvSpPr>
        <p:spPr/>
        <p:txBody>
          <a:bodyPr/>
          <a:lstStyle/>
          <a:p>
            <a:r>
              <a:rPr lang="zh-CN" altLang="en-US" dirty="0" smtClean="0"/>
              <a:t>介绍</a:t>
            </a:r>
            <a:endParaRPr lang="zh-CN" altLang="en-US" dirty="0"/>
          </a:p>
        </p:txBody>
      </p:sp>
      <p:sp>
        <p:nvSpPr>
          <p:cNvPr id="8" name="矩形 7"/>
          <p:cNvSpPr/>
          <p:nvPr/>
        </p:nvSpPr>
        <p:spPr>
          <a:xfrm>
            <a:off x="3895724" y="427689"/>
            <a:ext cx="6600825" cy="2083631"/>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en-US" altLang="zh-CN" sz="2200" dirty="0" err="1" smtClean="0">
                <a:solidFill>
                  <a:schemeClr val="tx2"/>
                </a:solidFill>
                <a:latin typeface="微软雅黑" panose="020B0503020204020204" pitchFamily="34" charset="-122"/>
                <a:ea typeface="微软雅黑" panose="020B0503020204020204" pitchFamily="34" charset="-122"/>
              </a:rPr>
              <a:t>Gensee</a:t>
            </a:r>
            <a:r>
              <a:rPr lang="zh-CN" altLang="en-US" sz="2200" dirty="0" smtClean="0">
                <a:solidFill>
                  <a:schemeClr val="tx2"/>
                </a:solidFill>
                <a:latin typeface="微软雅黑" panose="020B0503020204020204" pitchFamily="34" charset="-122"/>
                <a:ea typeface="微软雅黑" panose="020B0503020204020204" pitchFamily="34" charset="-122"/>
              </a:rPr>
              <a:t>接入</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en-US" altLang="zh-CN" sz="2200" dirty="0" err="1" smtClean="0">
                <a:solidFill>
                  <a:schemeClr val="tx2"/>
                </a:solidFill>
                <a:latin typeface="微软雅黑" panose="020B0503020204020204" pitchFamily="34" charset="-122"/>
                <a:ea typeface="微软雅黑" panose="020B0503020204020204" pitchFamily="34" charset="-122"/>
              </a:rPr>
              <a:t>yuntongxun</a:t>
            </a:r>
            <a:r>
              <a:rPr lang="zh-CN" altLang="en-US" sz="2200" dirty="0" smtClean="0">
                <a:solidFill>
                  <a:schemeClr val="tx2"/>
                </a:solidFill>
                <a:latin typeface="微软雅黑" panose="020B0503020204020204" pitchFamily="34" charset="-122"/>
                <a:ea typeface="微软雅黑" panose="020B0503020204020204" pitchFamily="34" charset="-122"/>
              </a:rPr>
              <a:t>短信发送功能</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支付</a:t>
            </a:r>
            <a:r>
              <a:rPr lang="zh-CN" altLang="en-US" sz="2200" dirty="0" smtClean="0">
                <a:solidFill>
                  <a:schemeClr val="tx2"/>
                </a:solidFill>
                <a:latin typeface="微软雅黑" panose="020B0503020204020204" pitchFamily="34" charset="-122"/>
                <a:ea typeface="微软雅黑" panose="020B0503020204020204" pitchFamily="34" charset="-122"/>
              </a:rPr>
              <a:t>宝支付</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在线客服咨询</a:t>
            </a:r>
            <a:endParaRPr lang="en-US" altLang="zh-CN" sz="2200" dirty="0" smtClean="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其它功能</a:t>
            </a:r>
            <a:endParaRPr lang="zh-CN" altLang="en-US" dirty="0"/>
          </a:p>
        </p:txBody>
      </p:sp>
      <p:sp>
        <p:nvSpPr>
          <p:cNvPr id="3" name="文本占位符 2"/>
          <p:cNvSpPr>
            <a:spLocks noGrp="1"/>
          </p:cNvSpPr>
          <p:nvPr>
            <p:ph type="body" sz="quarter" idx="12"/>
          </p:nvPr>
        </p:nvSpPr>
        <p:spPr/>
        <p:txBody>
          <a:bodyPr/>
          <a:lstStyle/>
          <a:p>
            <a:r>
              <a:rPr lang="en-US" altLang="zh-CN" dirty="0" err="1" smtClean="0"/>
              <a:t>Gensee</a:t>
            </a:r>
            <a:r>
              <a:rPr lang="zh-CN" altLang="en-US" dirty="0" smtClean="0"/>
              <a:t>接入</a:t>
            </a:r>
            <a:endParaRPr lang="zh-CN" altLang="en-US" dirty="0"/>
          </a:p>
        </p:txBody>
      </p:sp>
      <p:sp>
        <p:nvSpPr>
          <p:cNvPr id="5" name="矩形 4"/>
          <p:cNvSpPr/>
          <p:nvPr/>
        </p:nvSpPr>
        <p:spPr>
          <a:xfrm>
            <a:off x="342900" y="2237439"/>
            <a:ext cx="2603500" cy="4832076"/>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当客户支付预约成功后，则自动在</a:t>
            </a:r>
            <a:r>
              <a:rPr lang="en-US" altLang="zh-CN" sz="1400" dirty="0" err="1" smtClean="0">
                <a:solidFill>
                  <a:schemeClr val="bg1"/>
                </a:solidFill>
                <a:latin typeface="微软雅黑" panose="020B0503020204020204" pitchFamily="34" charset="-122"/>
                <a:ea typeface="微软雅黑" panose="020B0503020204020204" pitchFamily="34" charset="-122"/>
              </a:rPr>
              <a:t>Gensee</a:t>
            </a:r>
            <a:r>
              <a:rPr lang="zh-CN" altLang="en-US" sz="1400" dirty="0" smtClean="0">
                <a:solidFill>
                  <a:schemeClr val="bg1"/>
                </a:solidFill>
                <a:latin typeface="微软雅黑" panose="020B0503020204020204" pitchFamily="34" charset="-122"/>
                <a:ea typeface="微软雅黑" panose="020B0503020204020204" pitchFamily="34" charset="-122"/>
              </a:rPr>
              <a:t>的直播平台中添加了一个直播记录</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患者于医生作为嘉宾同时进入</a:t>
            </a:r>
            <a:r>
              <a:rPr lang="en-US" altLang="zh-CN" sz="1400" dirty="0" err="1" smtClean="0">
                <a:solidFill>
                  <a:schemeClr val="bg1"/>
                </a:solidFill>
                <a:latin typeface="微软雅黑" panose="020B0503020204020204" pitchFamily="34" charset="-122"/>
                <a:ea typeface="微软雅黑" panose="020B0503020204020204" pitchFamily="34" charset="-122"/>
              </a:rPr>
              <a:t>Gensee</a:t>
            </a:r>
            <a:r>
              <a:rPr lang="zh-CN" altLang="en-US" sz="1400" dirty="0" smtClean="0">
                <a:solidFill>
                  <a:schemeClr val="bg1"/>
                </a:solidFill>
                <a:latin typeface="微软雅黑" panose="020B0503020204020204" pitchFamily="34" charset="-122"/>
                <a:ea typeface="微软雅黑" panose="020B0503020204020204" pitchFamily="34" charset="-122"/>
              </a:rPr>
              <a:t>直播进行会诊</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组织者密码一般为</a:t>
            </a:r>
            <a:r>
              <a:rPr lang="en-US" altLang="zh-CN" sz="1400" dirty="0" smtClean="0">
                <a:solidFill>
                  <a:schemeClr val="bg1"/>
                </a:solidFill>
                <a:latin typeface="微软雅黑" panose="020B0503020204020204" pitchFamily="34" charset="-122"/>
                <a:ea typeface="微软雅黑" panose="020B0503020204020204" pitchFamily="34" charset="-122"/>
              </a:rPr>
              <a:t>333333</a:t>
            </a: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嘉宾的密码为</a:t>
            </a:r>
            <a:r>
              <a:rPr lang="en-US" altLang="zh-CN" sz="1400" dirty="0" smtClean="0">
                <a:solidFill>
                  <a:schemeClr val="bg1"/>
                </a:solidFill>
                <a:latin typeface="微软雅黑" panose="020B0503020204020204" pitchFamily="34" charset="-122"/>
                <a:ea typeface="微软雅黑" panose="020B0503020204020204" pitchFamily="34" charset="-122"/>
              </a:rPr>
              <a:t>888888</a:t>
            </a:r>
            <a:r>
              <a:rPr lang="zh-CN" altLang="en-US" sz="1400" dirty="0" smtClean="0">
                <a:solidFill>
                  <a:schemeClr val="bg1"/>
                </a:solidFill>
                <a:latin typeface="微软雅黑" panose="020B0503020204020204" pitchFamily="34" charset="-122"/>
                <a:ea typeface="微软雅黑" panose="020B0503020204020204" pitchFamily="34" charset="-122"/>
              </a:rPr>
              <a:t>，医生患者均使用嘉宾账户</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普通参加者为</a:t>
            </a:r>
            <a:r>
              <a:rPr lang="en-US" altLang="zh-CN" sz="1400" dirty="0" smtClean="0">
                <a:solidFill>
                  <a:schemeClr val="bg1"/>
                </a:solidFill>
                <a:latin typeface="微软雅黑" panose="020B0503020204020204" pitchFamily="34" charset="-122"/>
                <a:ea typeface="微软雅黑" panose="020B0503020204020204" pitchFamily="34" charset="-122"/>
              </a:rPr>
              <a:t>666666</a:t>
            </a: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直播设置在预约时间的提前</a:t>
            </a:r>
            <a:r>
              <a:rPr lang="en-US" altLang="zh-CN" sz="1400" dirty="0" smtClean="0">
                <a:solidFill>
                  <a:schemeClr val="bg1"/>
                </a:solidFill>
                <a:latin typeface="微软雅黑" panose="020B0503020204020204" pitchFamily="34" charset="-122"/>
                <a:ea typeface="微软雅黑" panose="020B0503020204020204" pitchFamily="34" charset="-122"/>
              </a:rPr>
              <a:t>15</a:t>
            </a:r>
            <a:r>
              <a:rPr lang="zh-CN" altLang="en-US" sz="1400" dirty="0" smtClean="0">
                <a:solidFill>
                  <a:schemeClr val="bg1"/>
                </a:solidFill>
                <a:latin typeface="微软雅黑" panose="020B0503020204020204" pitchFamily="34" charset="-122"/>
                <a:ea typeface="微软雅黑" panose="020B0503020204020204" pitchFamily="34" charset="-122"/>
              </a:rPr>
              <a:t>分钟开始和延后</a:t>
            </a:r>
            <a:r>
              <a:rPr lang="en-US" altLang="zh-CN" sz="1400" dirty="0" smtClean="0">
                <a:solidFill>
                  <a:schemeClr val="bg1"/>
                </a:solidFill>
                <a:latin typeface="微软雅黑" panose="020B0503020204020204" pitchFamily="34" charset="-122"/>
                <a:ea typeface="微软雅黑" panose="020B0503020204020204" pitchFamily="34" charset="-122"/>
              </a:rPr>
              <a:t>15</a:t>
            </a:r>
            <a:r>
              <a:rPr lang="zh-CN" altLang="en-US" sz="1400" dirty="0" smtClean="0">
                <a:solidFill>
                  <a:schemeClr val="bg1"/>
                </a:solidFill>
                <a:latin typeface="微软雅黑" panose="020B0503020204020204" pitchFamily="34" charset="-122"/>
                <a:ea typeface="微软雅黑" panose="020B0503020204020204" pitchFamily="34" charset="-122"/>
              </a:rPr>
              <a:t>分钟</a:t>
            </a:r>
            <a:r>
              <a:rPr lang="zh-CN" altLang="en-US" sz="1400" dirty="0" smtClean="0">
                <a:solidFill>
                  <a:schemeClr val="bg1"/>
                </a:solidFill>
                <a:latin typeface="微软雅黑" panose="020B0503020204020204" pitchFamily="34" charset="-122"/>
                <a:ea typeface="微软雅黑" panose="020B0503020204020204" pitchFamily="34" charset="-122"/>
              </a:rPr>
              <a:t>结束</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en-US" altLang="zh-CN" sz="1400" dirty="0" smtClean="0">
                <a:solidFill>
                  <a:schemeClr val="bg1"/>
                </a:solidFill>
                <a:latin typeface="微软雅黑" panose="020B0503020204020204" pitchFamily="34" charset="-122"/>
                <a:ea typeface="微软雅黑" panose="020B0503020204020204" pitchFamily="34" charset="-122"/>
                <a:hlinkClick r:id="rId2"/>
              </a:rPr>
              <a:t>http://</a:t>
            </a:r>
            <a:r>
              <a:rPr lang="en-US" altLang="zh-CN" sz="1400" dirty="0" smtClean="0">
                <a:solidFill>
                  <a:schemeClr val="bg1"/>
                </a:solidFill>
                <a:latin typeface="微软雅黑" panose="020B0503020204020204" pitchFamily="34" charset="-122"/>
                <a:ea typeface="微软雅黑" panose="020B0503020204020204" pitchFamily="34" charset="-122"/>
                <a:hlinkClick r:id="rId2"/>
              </a:rPr>
              <a:t>www.gensee.com/contact.php</a:t>
            </a:r>
            <a:r>
              <a:rPr lang="en-US" altLang="zh-CN" sz="1400" dirty="0" smtClean="0">
                <a:solidFill>
                  <a:schemeClr val="bg1"/>
                </a:solidFill>
                <a:latin typeface="微软雅黑" panose="020B0503020204020204" pitchFamily="34" charset="-122"/>
                <a:ea typeface="微软雅黑" panose="020B0503020204020204" pitchFamily="34" charset="-122"/>
              </a:rPr>
              <a:t> </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endParaRPr lang="en-US" altLang="zh-CN" sz="1400" dirty="0" smtClean="0">
              <a:solidFill>
                <a:schemeClr val="bg1"/>
              </a:solidFill>
              <a:latin typeface="微软雅黑" panose="020B0503020204020204" pitchFamily="34" charset="-122"/>
              <a:ea typeface="微软雅黑" panose="020B0503020204020204" pitchFamily="34" charset="-122"/>
            </a:endParaRPr>
          </a:p>
        </p:txBody>
      </p:sp>
      <p:pic>
        <p:nvPicPr>
          <p:cNvPr id="16386" name="Picture 2" descr="http://www.gensee.com/static/2015/images/logo.png"/>
          <p:cNvPicPr>
            <a:picLocks noChangeAspect="1" noChangeArrowheads="1"/>
          </p:cNvPicPr>
          <p:nvPr/>
        </p:nvPicPr>
        <p:blipFill>
          <a:blip r:embed="rId3" cstate="print"/>
          <a:srcRect/>
          <a:stretch>
            <a:fillRect/>
          </a:stretch>
        </p:blipFill>
        <p:spPr bwMode="auto">
          <a:xfrm>
            <a:off x="4041775" y="863600"/>
            <a:ext cx="5086350" cy="2260600"/>
          </a:xfrm>
          <a:prstGeom prst="rect">
            <a:avLst/>
          </a:prstGeom>
          <a:noFill/>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其它功能</a:t>
            </a:r>
            <a:endParaRPr lang="zh-CN" altLang="en-US" dirty="0"/>
          </a:p>
        </p:txBody>
      </p:sp>
      <p:sp>
        <p:nvSpPr>
          <p:cNvPr id="3" name="文本占位符 2"/>
          <p:cNvSpPr>
            <a:spLocks noGrp="1"/>
          </p:cNvSpPr>
          <p:nvPr>
            <p:ph type="body" sz="quarter" idx="12"/>
          </p:nvPr>
        </p:nvSpPr>
        <p:spPr/>
        <p:txBody>
          <a:bodyPr/>
          <a:lstStyle/>
          <a:p>
            <a:r>
              <a:rPr lang="zh-CN" altLang="en-US" dirty="0" smtClean="0"/>
              <a:t>云通信</a:t>
            </a:r>
            <a:endParaRPr lang="zh-CN" altLang="en-US" dirty="0"/>
          </a:p>
        </p:txBody>
      </p:sp>
      <p:sp>
        <p:nvSpPr>
          <p:cNvPr id="5" name="矩形 4"/>
          <p:cNvSpPr/>
          <p:nvPr/>
        </p:nvSpPr>
        <p:spPr>
          <a:xfrm>
            <a:off x="342900" y="2237439"/>
            <a:ext cx="2603500" cy="2283686"/>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利用云通讯平台发送客户短信</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预约成功后发送短信</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即将在视频开始前</a:t>
            </a:r>
            <a:r>
              <a:rPr lang="en-US" altLang="zh-CN" sz="1400" dirty="0" smtClean="0">
                <a:solidFill>
                  <a:schemeClr val="bg1"/>
                </a:solidFill>
                <a:latin typeface="微软雅黑" panose="020B0503020204020204" pitchFamily="34" charset="-122"/>
                <a:ea typeface="微软雅黑" panose="020B0503020204020204" pitchFamily="34" charset="-122"/>
              </a:rPr>
              <a:t>15</a:t>
            </a:r>
            <a:r>
              <a:rPr lang="zh-CN" altLang="en-US" sz="1400" dirty="0" smtClean="0">
                <a:solidFill>
                  <a:schemeClr val="bg1"/>
                </a:solidFill>
                <a:latin typeface="微软雅黑" panose="020B0503020204020204" pitchFamily="34" charset="-122"/>
                <a:ea typeface="微软雅黑" panose="020B0503020204020204" pitchFamily="34" charset="-122"/>
              </a:rPr>
              <a:t>分钟发送短信</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en-US" altLang="zh-CN" sz="1400" dirty="0" smtClean="0">
                <a:solidFill>
                  <a:schemeClr val="bg1"/>
                </a:solidFill>
                <a:latin typeface="微软雅黑" panose="020B0503020204020204" pitchFamily="34" charset="-122"/>
                <a:ea typeface="微软雅黑" panose="020B0503020204020204" pitchFamily="34" charset="-122"/>
                <a:hlinkClick r:id="rId2"/>
              </a:rPr>
              <a:t>http://www.yuntongxun.com</a:t>
            </a:r>
            <a:r>
              <a:rPr lang="en-US" altLang="zh-CN" sz="1400" dirty="0" smtClean="0">
                <a:solidFill>
                  <a:schemeClr val="bg1"/>
                </a:solidFill>
                <a:latin typeface="微软雅黑" panose="020B0503020204020204" pitchFamily="34" charset="-122"/>
                <a:ea typeface="微软雅黑" panose="020B0503020204020204" pitchFamily="34" charset="-122"/>
                <a:hlinkClick r:id="rId2"/>
              </a:rPr>
              <a:t>/</a:t>
            </a:r>
            <a:r>
              <a:rPr lang="en-US" altLang="zh-CN" sz="1400" dirty="0" smtClean="0">
                <a:solidFill>
                  <a:schemeClr val="bg1"/>
                </a:solidFill>
                <a:latin typeface="微软雅黑" panose="020B0503020204020204" pitchFamily="34" charset="-122"/>
                <a:ea typeface="微软雅黑" panose="020B0503020204020204" pitchFamily="34" charset="-122"/>
              </a:rPr>
              <a:t> </a:t>
            </a:r>
            <a:endParaRPr lang="en-US" altLang="zh-CN" sz="1400" dirty="0" smtClean="0">
              <a:solidFill>
                <a:schemeClr val="bg1"/>
              </a:solidFill>
              <a:latin typeface="微软雅黑" panose="020B0503020204020204" pitchFamily="34" charset="-122"/>
              <a:ea typeface="微软雅黑" panose="020B0503020204020204" pitchFamily="34" charset="-122"/>
            </a:endParaRPr>
          </a:p>
        </p:txBody>
      </p:sp>
      <p:pic>
        <p:nvPicPr>
          <p:cNvPr id="61442" name="Picture 2" descr="http://www.yuntongxun.com/front/images/logo.png"/>
          <p:cNvPicPr>
            <a:picLocks noChangeAspect="1" noChangeArrowheads="1"/>
          </p:cNvPicPr>
          <p:nvPr/>
        </p:nvPicPr>
        <p:blipFill>
          <a:blip r:embed="rId3" cstate="print"/>
          <a:srcRect/>
          <a:stretch>
            <a:fillRect/>
          </a:stretch>
        </p:blipFill>
        <p:spPr bwMode="auto">
          <a:xfrm>
            <a:off x="4953000" y="1408718"/>
            <a:ext cx="6004855" cy="1429732"/>
          </a:xfrm>
          <a:prstGeom prst="rect">
            <a:avLst/>
          </a:prstGeom>
          <a:noFill/>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其它功能</a:t>
            </a:r>
            <a:endParaRPr lang="zh-CN" altLang="en-US" dirty="0"/>
          </a:p>
        </p:txBody>
      </p:sp>
      <p:sp>
        <p:nvSpPr>
          <p:cNvPr id="3" name="文本占位符 2"/>
          <p:cNvSpPr>
            <a:spLocks noGrp="1"/>
          </p:cNvSpPr>
          <p:nvPr>
            <p:ph type="body" sz="quarter" idx="12"/>
          </p:nvPr>
        </p:nvSpPr>
        <p:spPr/>
        <p:txBody>
          <a:bodyPr/>
          <a:lstStyle/>
          <a:p>
            <a:r>
              <a:rPr lang="zh-CN" altLang="en-US" dirty="0" smtClean="0"/>
              <a:t>支付</a:t>
            </a:r>
            <a:r>
              <a:rPr lang="zh-CN" altLang="en-US" dirty="0" smtClean="0"/>
              <a:t>宝支付</a:t>
            </a:r>
            <a:endParaRPr lang="zh-CN" altLang="en-US" dirty="0"/>
          </a:p>
        </p:txBody>
      </p:sp>
      <p:sp>
        <p:nvSpPr>
          <p:cNvPr id="5" name="矩形 4"/>
          <p:cNvSpPr/>
          <p:nvPr/>
        </p:nvSpPr>
        <p:spPr>
          <a:xfrm>
            <a:off x="342900" y="2237439"/>
            <a:ext cx="2603500" cy="702099"/>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当前系统支持支付宝支付</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en-US" altLang="zh-CN" sz="1400" dirty="0" smtClean="0">
                <a:solidFill>
                  <a:schemeClr val="bg1"/>
                </a:solidFill>
                <a:latin typeface="微软雅黑" panose="020B0503020204020204" pitchFamily="34" charset="-122"/>
                <a:ea typeface="微软雅黑" panose="020B0503020204020204" pitchFamily="34" charset="-122"/>
                <a:hlinkClick r:id="rId2"/>
              </a:rPr>
              <a:t>https://www.alipay.com</a:t>
            </a:r>
            <a:r>
              <a:rPr lang="en-US" altLang="zh-CN" sz="1400" dirty="0" smtClean="0">
                <a:solidFill>
                  <a:schemeClr val="bg1"/>
                </a:solidFill>
                <a:latin typeface="微软雅黑" panose="020B0503020204020204" pitchFamily="34" charset="-122"/>
                <a:ea typeface="微软雅黑" panose="020B0503020204020204" pitchFamily="34" charset="-122"/>
                <a:hlinkClick r:id="rId2"/>
              </a:rPr>
              <a:t>/</a:t>
            </a:r>
            <a:r>
              <a:rPr lang="en-US" altLang="zh-CN" sz="1400" dirty="0" smtClean="0">
                <a:solidFill>
                  <a:schemeClr val="bg1"/>
                </a:solidFill>
                <a:latin typeface="微软雅黑" panose="020B0503020204020204" pitchFamily="34" charset="-122"/>
                <a:ea typeface="微软雅黑" panose="020B0503020204020204" pitchFamily="34" charset="-122"/>
              </a:rPr>
              <a:t> </a:t>
            </a:r>
            <a:endParaRPr lang="en-US" altLang="zh-CN" sz="1400" dirty="0" smtClean="0">
              <a:solidFill>
                <a:schemeClr val="bg1"/>
              </a:solidFill>
              <a:latin typeface="微软雅黑" panose="020B0503020204020204" pitchFamily="34" charset="-122"/>
              <a:ea typeface="微软雅黑" panose="020B0503020204020204" pitchFamily="34" charset="-122"/>
            </a:endParaRPr>
          </a:p>
        </p:txBody>
      </p:sp>
      <p:pic>
        <p:nvPicPr>
          <p:cNvPr id="6" name="Picture 4"/>
          <p:cNvPicPr>
            <a:picLocks noChangeAspect="1" noChangeArrowheads="1"/>
          </p:cNvPicPr>
          <p:nvPr/>
        </p:nvPicPr>
        <p:blipFill>
          <a:blip r:embed="rId3" cstate="print"/>
          <a:srcRect/>
          <a:stretch>
            <a:fillRect/>
          </a:stretch>
        </p:blipFill>
        <p:spPr bwMode="auto">
          <a:xfrm>
            <a:off x="4220360" y="824798"/>
            <a:ext cx="6542890" cy="4270508"/>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其它功能</a:t>
            </a:r>
            <a:endParaRPr lang="zh-CN" altLang="en-US" dirty="0"/>
          </a:p>
        </p:txBody>
      </p:sp>
      <p:sp>
        <p:nvSpPr>
          <p:cNvPr id="3" name="文本占位符 2"/>
          <p:cNvSpPr>
            <a:spLocks noGrp="1"/>
          </p:cNvSpPr>
          <p:nvPr>
            <p:ph type="body" sz="quarter" idx="12"/>
          </p:nvPr>
        </p:nvSpPr>
        <p:spPr/>
        <p:txBody>
          <a:bodyPr/>
          <a:lstStyle/>
          <a:p>
            <a:r>
              <a:rPr lang="zh-CN" altLang="en-US" dirty="0" smtClean="0"/>
              <a:t>在线客服</a:t>
            </a:r>
            <a:endParaRPr lang="zh-CN" altLang="en-US" dirty="0"/>
          </a:p>
        </p:txBody>
      </p:sp>
      <p:sp>
        <p:nvSpPr>
          <p:cNvPr id="5" name="矩形 4"/>
          <p:cNvSpPr/>
          <p:nvPr/>
        </p:nvSpPr>
        <p:spPr>
          <a:xfrm>
            <a:off x="342900" y="2237439"/>
            <a:ext cx="2603500" cy="3354748"/>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在线客服默认浮动在右侧</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支持一般客服和</a:t>
            </a:r>
            <a:r>
              <a:rPr lang="en-US" altLang="zh-CN" sz="1400" dirty="0" smtClean="0">
                <a:solidFill>
                  <a:schemeClr val="bg1"/>
                </a:solidFill>
                <a:latin typeface="微软雅黑" panose="020B0503020204020204" pitchFamily="34" charset="-122"/>
                <a:ea typeface="微软雅黑" panose="020B0503020204020204" pitchFamily="34" charset="-122"/>
              </a:rPr>
              <a:t>QQ</a:t>
            </a:r>
            <a:r>
              <a:rPr lang="zh-CN" altLang="en-US" sz="1400" dirty="0" smtClean="0">
                <a:solidFill>
                  <a:schemeClr val="bg1"/>
                </a:solidFill>
                <a:latin typeface="微软雅黑" panose="020B0503020204020204" pitchFamily="34" charset="-122"/>
                <a:ea typeface="微软雅黑" panose="020B0503020204020204" pitchFamily="34" charset="-122"/>
              </a:rPr>
              <a:t>客服</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客</a:t>
            </a:r>
            <a:r>
              <a:rPr lang="zh-CN" altLang="en-US" sz="1400" dirty="0" smtClean="0">
                <a:solidFill>
                  <a:schemeClr val="bg1"/>
                </a:solidFill>
                <a:latin typeface="微软雅黑" panose="020B0503020204020204" pitchFamily="34" charset="-122"/>
                <a:ea typeface="微软雅黑" panose="020B0503020204020204" pitchFamily="34" charset="-122"/>
              </a:rPr>
              <a:t>服的管理地址：</a:t>
            </a:r>
            <a:r>
              <a:rPr lang="en-US" altLang="zh-CN" sz="1400" dirty="0" smtClean="0">
                <a:solidFill>
                  <a:schemeClr val="bg1"/>
                </a:solidFill>
                <a:latin typeface="微软雅黑" panose="020B0503020204020204" pitchFamily="34" charset="-122"/>
                <a:ea typeface="微软雅黑" panose="020B0503020204020204" pitchFamily="34" charset="-122"/>
              </a:rPr>
              <a:t> </a:t>
            </a:r>
            <a:r>
              <a:rPr lang="en-US" altLang="zh-CN" sz="1400" dirty="0" smtClean="0">
                <a:solidFill>
                  <a:schemeClr val="bg1"/>
                </a:solidFill>
                <a:latin typeface="微软雅黑" panose="020B0503020204020204" pitchFamily="34" charset="-122"/>
                <a:ea typeface="微软雅黑" panose="020B0503020204020204" pitchFamily="34" charset="-122"/>
                <a:hlinkClick r:id="rId2"/>
              </a:rPr>
              <a:t>http://www.myhkdoc.com/ncmi/welive</a:t>
            </a:r>
            <a:r>
              <a:rPr lang="en-US" altLang="zh-CN" sz="1400" dirty="0" smtClean="0">
                <a:solidFill>
                  <a:schemeClr val="bg1"/>
                </a:solidFill>
                <a:latin typeface="微软雅黑" panose="020B0503020204020204" pitchFamily="34" charset="-122"/>
                <a:ea typeface="微软雅黑" panose="020B0503020204020204" pitchFamily="34" charset="-122"/>
                <a:hlinkClick r:id="rId2"/>
              </a:rPr>
              <a:t>/</a:t>
            </a:r>
            <a:r>
              <a:rPr lang="en-US" altLang="zh-CN" sz="1400" dirty="0" smtClean="0">
                <a:solidFill>
                  <a:schemeClr val="bg1"/>
                </a:solidFill>
                <a:latin typeface="微软雅黑" panose="020B0503020204020204" pitchFamily="34" charset="-122"/>
                <a:ea typeface="微软雅黑" panose="020B0503020204020204" pitchFamily="34" charset="-122"/>
              </a:rPr>
              <a:t> </a:t>
            </a: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管理员：</a:t>
            </a:r>
            <a:r>
              <a:rPr lang="en-US" altLang="zh-CN" sz="1400" dirty="0" smtClean="0">
                <a:solidFill>
                  <a:schemeClr val="bg1"/>
                </a:solidFill>
                <a:latin typeface="微软雅黑" panose="020B0503020204020204" pitchFamily="34" charset="-122"/>
                <a:ea typeface="微软雅黑" panose="020B0503020204020204" pitchFamily="34" charset="-122"/>
              </a:rPr>
              <a:t>admin</a:t>
            </a:r>
            <a:r>
              <a:rPr lang="zh-CN" altLang="en-US" sz="1400" dirty="0" smtClean="0">
                <a:solidFill>
                  <a:schemeClr val="bg1"/>
                </a:solidFill>
                <a:latin typeface="微软雅黑" panose="020B0503020204020204" pitchFamily="34" charset="-122"/>
                <a:ea typeface="微软雅黑" panose="020B0503020204020204" pitchFamily="34" charset="-122"/>
              </a:rPr>
              <a:t>密码</a:t>
            </a:r>
            <a:r>
              <a:rPr lang="en-US" altLang="zh-CN" sz="1400" dirty="0" smtClean="0">
                <a:solidFill>
                  <a:schemeClr val="bg1"/>
                </a:solidFill>
                <a:latin typeface="微软雅黑" panose="020B0503020204020204" pitchFamily="34" charset="-122"/>
                <a:ea typeface="微软雅黑" panose="020B0503020204020204" pitchFamily="34" charset="-122"/>
              </a:rPr>
              <a:t>admin</a:t>
            </a: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一般客服：</a:t>
            </a:r>
            <a:r>
              <a:rPr lang="en-US" altLang="zh-CN" sz="1400" dirty="0" err="1" smtClean="0">
                <a:solidFill>
                  <a:schemeClr val="bg1"/>
                </a:solidFill>
                <a:latin typeface="微软雅黑" panose="020B0503020204020204" pitchFamily="34" charset="-122"/>
                <a:ea typeface="微软雅黑" panose="020B0503020204020204" pitchFamily="34" charset="-122"/>
              </a:rPr>
              <a:t>steve</a:t>
            </a:r>
            <a:r>
              <a:rPr lang="zh-CN" altLang="en-US" sz="1400" dirty="0" smtClean="0">
                <a:solidFill>
                  <a:schemeClr val="bg1"/>
                </a:solidFill>
                <a:latin typeface="微软雅黑" panose="020B0503020204020204" pitchFamily="34" charset="-122"/>
                <a:ea typeface="微软雅黑" panose="020B0503020204020204" pitchFamily="34" charset="-122"/>
              </a:rPr>
              <a:t>密码</a:t>
            </a:r>
            <a:r>
              <a:rPr lang="en-US" altLang="zh-CN" sz="1400" dirty="0" smtClean="0">
                <a:solidFill>
                  <a:schemeClr val="bg1"/>
                </a:solidFill>
                <a:latin typeface="微软雅黑" panose="020B0503020204020204" pitchFamily="34" charset="-122"/>
                <a:ea typeface="微软雅黑" panose="020B0503020204020204" pitchFamily="34" charset="-122"/>
              </a:rPr>
              <a:t>888888</a:t>
            </a:r>
          </a:p>
          <a:p>
            <a:pPr marL="171418" indent="-171418">
              <a:lnSpc>
                <a:spcPct val="130000"/>
              </a:lnSpc>
              <a:spcBef>
                <a:spcPts val="600"/>
              </a:spcBef>
              <a:buFont typeface="Arial" panose="020B0604020202020204" pitchFamily="34" charset="0"/>
              <a:buChar char="•"/>
            </a:pP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endParaRPr lang="en-US" altLang="zh-CN" sz="1400" dirty="0" smtClean="0">
              <a:solidFill>
                <a:schemeClr val="bg1"/>
              </a:solidFill>
              <a:latin typeface="微软雅黑" panose="020B0503020204020204" pitchFamily="34" charset="-122"/>
              <a:ea typeface="微软雅黑" panose="020B0503020204020204" pitchFamily="34" charset="-122"/>
            </a:endParaRPr>
          </a:p>
        </p:txBody>
      </p:sp>
      <p:pic>
        <p:nvPicPr>
          <p:cNvPr id="62466" name="Picture 2"/>
          <p:cNvPicPr>
            <a:picLocks noChangeAspect="1" noChangeArrowheads="1"/>
          </p:cNvPicPr>
          <p:nvPr/>
        </p:nvPicPr>
        <p:blipFill>
          <a:blip r:embed="rId3" cstate="print"/>
          <a:srcRect/>
          <a:stretch>
            <a:fillRect/>
          </a:stretch>
        </p:blipFill>
        <p:spPr bwMode="auto">
          <a:xfrm>
            <a:off x="3733800" y="438150"/>
            <a:ext cx="1771650" cy="2781300"/>
          </a:xfrm>
          <a:prstGeom prst="rect">
            <a:avLst/>
          </a:prstGeom>
          <a:noFill/>
          <a:ln w="9525">
            <a:noFill/>
            <a:miter lim="800000"/>
            <a:headEnd/>
            <a:tailEnd/>
          </a:ln>
        </p:spPr>
      </p:pic>
      <p:pic>
        <p:nvPicPr>
          <p:cNvPr id="62467" name="Picture 3"/>
          <p:cNvPicPr>
            <a:picLocks noChangeAspect="1" noChangeArrowheads="1"/>
          </p:cNvPicPr>
          <p:nvPr/>
        </p:nvPicPr>
        <p:blipFill>
          <a:blip r:embed="rId4" cstate="print"/>
          <a:srcRect/>
          <a:stretch>
            <a:fillRect/>
          </a:stretch>
        </p:blipFill>
        <p:spPr bwMode="auto">
          <a:xfrm>
            <a:off x="5608358" y="504825"/>
            <a:ext cx="6407430" cy="2462213"/>
          </a:xfrm>
          <a:prstGeom prst="rect">
            <a:avLst/>
          </a:prstGeom>
          <a:noFill/>
          <a:ln w="9525">
            <a:noFill/>
            <a:miter lim="800000"/>
            <a:headEnd/>
            <a:tailEnd/>
          </a:ln>
        </p:spPr>
      </p:pic>
      <p:pic>
        <p:nvPicPr>
          <p:cNvPr id="62469" name="Picture 5"/>
          <p:cNvPicPr>
            <a:picLocks noChangeAspect="1" noChangeArrowheads="1"/>
          </p:cNvPicPr>
          <p:nvPr/>
        </p:nvPicPr>
        <p:blipFill>
          <a:blip r:embed="rId5" cstate="print"/>
          <a:srcRect/>
          <a:stretch>
            <a:fillRect/>
          </a:stretch>
        </p:blipFill>
        <p:spPr bwMode="auto">
          <a:xfrm>
            <a:off x="8414318" y="3562350"/>
            <a:ext cx="3244282" cy="3071813"/>
          </a:xfrm>
          <a:prstGeom prst="rect">
            <a:avLst/>
          </a:prstGeom>
          <a:noFill/>
          <a:ln w="9525">
            <a:noFill/>
            <a:miter lim="800000"/>
            <a:headEnd/>
            <a:tailEnd/>
          </a:ln>
        </p:spPr>
      </p:pic>
      <p:pic>
        <p:nvPicPr>
          <p:cNvPr id="62470" name="Picture 6"/>
          <p:cNvPicPr>
            <a:picLocks noChangeAspect="1" noChangeArrowheads="1"/>
          </p:cNvPicPr>
          <p:nvPr/>
        </p:nvPicPr>
        <p:blipFill>
          <a:blip r:embed="rId6" cstate="print"/>
          <a:srcRect/>
          <a:stretch>
            <a:fillRect/>
          </a:stretch>
        </p:blipFill>
        <p:spPr bwMode="auto">
          <a:xfrm>
            <a:off x="4394346" y="3467100"/>
            <a:ext cx="3473304" cy="3014663"/>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57325" y="1057275"/>
            <a:ext cx="9515475" cy="4543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rotWithShape="1">
          <a:blip r:embed="rId2" cstate="print">
            <a:extLst>
              <a:ext uri="{28A0092B-C50C-407E-A947-70E740481C1C}">
                <a14:useLocalDpi xmlns="" xmlns:a14="http://schemas.microsoft.com/office/drawing/2010/main" val="0"/>
              </a:ext>
            </a:extLst>
          </a:blip>
          <a:srcRect l="18455" r="8818"/>
          <a:stretch/>
        </p:blipFill>
        <p:spPr>
          <a:xfrm>
            <a:off x="1457325" y="1057275"/>
            <a:ext cx="4968875" cy="4543425"/>
          </a:xfrm>
          <a:prstGeom prst="rect">
            <a:avLst/>
          </a:prstGeom>
        </p:spPr>
      </p:pic>
      <p:sp>
        <p:nvSpPr>
          <p:cNvPr id="4" name="矩形 3"/>
          <p:cNvSpPr/>
          <p:nvPr/>
        </p:nvSpPr>
        <p:spPr>
          <a:xfrm>
            <a:off x="6419853" y="1057276"/>
            <a:ext cx="1517649" cy="1517649"/>
          </a:xfrm>
          <a:prstGeom prst="rect">
            <a:avLst/>
          </a:prstGeom>
          <a:solidFill>
            <a:srgbClr val="60A9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419853" y="2573021"/>
            <a:ext cx="1517649" cy="1517649"/>
          </a:xfrm>
          <a:prstGeom prst="rect">
            <a:avLst/>
          </a:prstGeom>
          <a:solidFill>
            <a:srgbClr val="AA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419853" y="4088766"/>
            <a:ext cx="1517649" cy="1517649"/>
          </a:xfrm>
          <a:prstGeom prst="rect">
            <a:avLst/>
          </a:prstGeom>
          <a:solidFill>
            <a:srgbClr val="FA6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937502" y="1057276"/>
            <a:ext cx="1517649" cy="1517649"/>
          </a:xfrm>
          <a:prstGeom prst="rect">
            <a:avLst/>
          </a:prstGeom>
          <a:solidFill>
            <a:srgbClr val="60A9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937502" y="2573021"/>
            <a:ext cx="1517649" cy="1517649"/>
          </a:xfrm>
          <a:prstGeom prst="rect">
            <a:avLst/>
          </a:prstGeom>
          <a:solidFill>
            <a:srgbClr val="AA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7937502" y="4088766"/>
            <a:ext cx="1517649" cy="1517649"/>
          </a:xfrm>
          <a:prstGeom prst="rect">
            <a:avLst/>
          </a:prstGeom>
          <a:solidFill>
            <a:srgbClr val="1BA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455151" y="1057276"/>
            <a:ext cx="1517649" cy="1517649"/>
          </a:xfrm>
          <a:prstGeom prst="rect">
            <a:avLst/>
          </a:prstGeom>
          <a:solidFill>
            <a:srgbClr val="AA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455151" y="2573021"/>
            <a:ext cx="1517649" cy="1517649"/>
          </a:xfrm>
          <a:prstGeom prst="rect">
            <a:avLst/>
          </a:prstGeom>
          <a:solidFill>
            <a:srgbClr val="60A9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455151" y="4088766"/>
            <a:ext cx="1517649" cy="1517649"/>
          </a:xfrm>
          <a:prstGeom prst="rect">
            <a:avLst/>
          </a:prstGeom>
          <a:solidFill>
            <a:srgbClr val="1BA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457325" y="2000250"/>
            <a:ext cx="9515475" cy="264795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796652" y="2071540"/>
            <a:ext cx="8836819" cy="1015663"/>
          </a:xfrm>
          <a:prstGeom prst="rect">
            <a:avLst/>
          </a:prstGeom>
          <a:noFill/>
        </p:spPr>
        <p:txBody>
          <a:bodyPr wrap="square" rtlCol="0">
            <a:spAutoFit/>
          </a:bodyPr>
          <a:lstStyle/>
          <a:p>
            <a:r>
              <a:rPr lang="en-US" altLang="zh-CN" sz="6000" b="1" dirty="0" smtClean="0">
                <a:solidFill>
                  <a:schemeClr val="bg1"/>
                </a:solidFill>
              </a:rPr>
              <a:t>THANK YOU</a:t>
            </a:r>
            <a:endParaRPr lang="zh-CN" altLang="en-US" sz="6000" b="1" dirty="0">
              <a:solidFill>
                <a:schemeClr val="bg1"/>
              </a:solidFill>
            </a:endParaRPr>
          </a:p>
        </p:txBody>
      </p:sp>
      <p:cxnSp>
        <p:nvCxnSpPr>
          <p:cNvPr id="15" name="直接连接符 14"/>
          <p:cNvCxnSpPr/>
          <p:nvPr/>
        </p:nvCxnSpPr>
        <p:spPr>
          <a:xfrm>
            <a:off x="1943100" y="3087203"/>
            <a:ext cx="44577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764834146"/>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latin typeface="微软雅黑" panose="020B0503020204020204" pitchFamily="34" charset="-122"/>
                <a:ea typeface="微软雅黑" panose="020B0503020204020204" pitchFamily="34" charset="-122"/>
              </a:rPr>
              <a:t>系统介绍</a:t>
            </a:r>
            <a:endParaRPr lang="zh-CN" altLang="en-US" dirty="0">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2"/>
          </p:nvPr>
        </p:nvSpPr>
        <p:spPr/>
        <p:txBody>
          <a:bodyPr/>
          <a:lstStyle/>
          <a:p>
            <a:r>
              <a:rPr lang="zh-CN" altLang="en-US" dirty="0" smtClean="0"/>
              <a:t>患者模块</a:t>
            </a:r>
            <a:endParaRPr lang="zh-CN" altLang="en-US" dirty="0"/>
          </a:p>
        </p:txBody>
      </p:sp>
      <p:sp>
        <p:nvSpPr>
          <p:cNvPr id="4" name="矩形 3"/>
          <p:cNvSpPr/>
          <p:nvPr/>
        </p:nvSpPr>
        <p:spPr>
          <a:xfrm>
            <a:off x="3981449" y="1084914"/>
            <a:ext cx="6600825" cy="3634825"/>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找医生</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签约医生</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支付会诊签约</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生成会诊直播</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会员功能</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管理病例</a:t>
            </a:r>
            <a:endParaRPr lang="en-US" altLang="zh-CN" sz="2200" dirty="0" smtClean="0">
              <a:solidFill>
                <a:schemeClr val="tx2"/>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2200" dirty="0" smtClean="0">
                <a:solidFill>
                  <a:schemeClr val="tx2"/>
                </a:solidFill>
                <a:latin typeface="微软雅黑" panose="020B0503020204020204" pitchFamily="34" charset="-122"/>
                <a:ea typeface="微软雅黑" panose="020B0503020204020204" pitchFamily="34" charset="-122"/>
              </a:rPr>
              <a:t>管理家庭档案</a:t>
            </a:r>
            <a:endParaRPr lang="en-US" altLang="zh-CN" sz="2200" dirty="0" smtClean="0">
              <a:solidFill>
                <a:schemeClr val="tx2"/>
              </a:solidFill>
              <a:latin typeface="微软雅黑" panose="020B0503020204020204" pitchFamily="34" charset="-122"/>
              <a:ea typeface="微软雅黑" panose="020B0503020204020204" pitchFamily="34" charset="-122"/>
            </a:endParaRPr>
          </a:p>
        </p:txBody>
      </p:sp>
      <p:sp>
        <p:nvSpPr>
          <p:cNvPr id="6" name="矩形 5"/>
          <p:cNvSpPr/>
          <p:nvPr/>
        </p:nvSpPr>
        <p:spPr>
          <a:xfrm>
            <a:off x="323850" y="2751789"/>
            <a:ext cx="2603500" cy="1849721"/>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患者模块为普通患者日常是用的主界面，其相关功能如右边所述</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入口为：</a:t>
            </a:r>
            <a:r>
              <a:rPr lang="en-US" altLang="zh-CN" sz="1400" dirty="0" smtClean="0">
                <a:solidFill>
                  <a:schemeClr val="bg1"/>
                </a:solidFill>
                <a:latin typeface="微软雅黑" panose="020B0503020204020204" pitchFamily="34" charset="-122"/>
                <a:ea typeface="微软雅黑" panose="020B0503020204020204" pitchFamily="34" charset="-122"/>
                <a:hlinkClick r:id="rId2"/>
              </a:rPr>
              <a:t>http://www.myhkdoc.com/NCMI/index</a:t>
            </a:r>
            <a:r>
              <a:rPr lang="en-US" altLang="zh-CN" sz="1400" dirty="0" smtClean="0">
                <a:solidFill>
                  <a:schemeClr val="bg1"/>
                </a:solidFill>
                <a:latin typeface="微软雅黑" panose="020B0503020204020204" pitchFamily="34" charset="-122"/>
                <a:ea typeface="微软雅黑" panose="020B0503020204020204" pitchFamily="34" charset="-122"/>
              </a:rPr>
              <a:t> </a:t>
            </a: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3074" name="Picture 2"/>
          <p:cNvPicPr>
            <a:picLocks noChangeAspect="1" noChangeArrowheads="1"/>
          </p:cNvPicPr>
          <p:nvPr/>
        </p:nvPicPr>
        <p:blipFill>
          <a:blip r:embed="rId3" cstate="print"/>
          <a:srcRect/>
          <a:stretch>
            <a:fillRect/>
          </a:stretch>
        </p:blipFill>
        <p:spPr bwMode="auto">
          <a:xfrm>
            <a:off x="6341842" y="314325"/>
            <a:ext cx="5597745" cy="6172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latin typeface="微软雅黑" panose="020B0503020204020204" pitchFamily="34" charset="-122"/>
                <a:ea typeface="微软雅黑" panose="020B0503020204020204" pitchFamily="34" charset="-122"/>
              </a:rPr>
              <a:t>系统介绍</a:t>
            </a:r>
            <a:endParaRPr lang="zh-CN" altLang="en-US" dirty="0">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2"/>
          </p:nvPr>
        </p:nvSpPr>
        <p:spPr/>
        <p:txBody>
          <a:bodyPr/>
          <a:lstStyle/>
          <a:p>
            <a:r>
              <a:rPr lang="zh-CN" altLang="en-US" dirty="0" smtClean="0"/>
              <a:t>首页</a:t>
            </a:r>
            <a:endParaRPr lang="zh-CN" altLang="en-US" dirty="0"/>
          </a:p>
        </p:txBody>
      </p:sp>
      <p:sp>
        <p:nvSpPr>
          <p:cNvPr id="6" name="矩形 5"/>
          <p:cNvSpPr/>
          <p:nvPr/>
        </p:nvSpPr>
        <p:spPr>
          <a:xfrm>
            <a:off x="323850" y="2751789"/>
            <a:ext cx="2603500" cy="3354748"/>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首页主要帮助用户快速得到系统中的主要功能</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最新动态</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首页广告</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按科室，推荐医生，医院找相关医生</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底部系统信息</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头部会员快捷链接</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en-US" altLang="zh-CN" sz="1400" dirty="0" smtClean="0">
                <a:solidFill>
                  <a:schemeClr val="bg1"/>
                </a:solidFill>
                <a:latin typeface="微软雅黑" panose="020B0503020204020204" pitchFamily="34" charset="-122"/>
                <a:ea typeface="微软雅黑" panose="020B0503020204020204" pitchFamily="34" charset="-122"/>
                <a:hlinkClick r:id="rId2"/>
              </a:rPr>
              <a:t>http://www.myhkdoc.com/NCMI/index.php</a:t>
            </a:r>
            <a:r>
              <a:rPr lang="en-US" altLang="zh-CN" sz="1400" dirty="0" smtClean="0">
                <a:solidFill>
                  <a:schemeClr val="bg1"/>
                </a:solidFill>
                <a:latin typeface="微软雅黑" panose="020B0503020204020204" pitchFamily="34" charset="-122"/>
                <a:ea typeface="微软雅黑" panose="020B0503020204020204" pitchFamily="34" charset="-122"/>
              </a:rPr>
              <a:t> </a:t>
            </a: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4098" name="Picture 2"/>
          <p:cNvPicPr>
            <a:picLocks noChangeAspect="1" noChangeArrowheads="1"/>
          </p:cNvPicPr>
          <p:nvPr/>
        </p:nvPicPr>
        <p:blipFill>
          <a:blip r:embed="rId3" cstate="print"/>
          <a:srcRect/>
          <a:stretch>
            <a:fillRect/>
          </a:stretch>
        </p:blipFill>
        <p:spPr bwMode="auto">
          <a:xfrm>
            <a:off x="3748089" y="176213"/>
            <a:ext cx="1274204" cy="1385887"/>
          </a:xfrm>
          <a:prstGeom prst="rect">
            <a:avLst/>
          </a:prstGeom>
          <a:noFill/>
          <a:ln w="9525">
            <a:noFill/>
            <a:miter lim="800000"/>
            <a:headEnd/>
            <a:tailEnd/>
          </a:ln>
        </p:spPr>
      </p:pic>
      <p:pic>
        <p:nvPicPr>
          <p:cNvPr id="4099" name="Picture 3"/>
          <p:cNvPicPr>
            <a:picLocks noChangeAspect="1" noChangeArrowheads="1"/>
          </p:cNvPicPr>
          <p:nvPr/>
        </p:nvPicPr>
        <p:blipFill>
          <a:blip r:embed="rId4" cstate="print"/>
          <a:srcRect/>
          <a:stretch>
            <a:fillRect/>
          </a:stretch>
        </p:blipFill>
        <p:spPr bwMode="auto">
          <a:xfrm>
            <a:off x="5491164" y="114300"/>
            <a:ext cx="3965990" cy="1438275"/>
          </a:xfrm>
          <a:prstGeom prst="rect">
            <a:avLst/>
          </a:prstGeom>
          <a:noFill/>
          <a:ln w="9525">
            <a:noFill/>
            <a:miter lim="800000"/>
            <a:headEnd/>
            <a:tailEnd/>
          </a:ln>
        </p:spPr>
      </p:pic>
      <p:pic>
        <p:nvPicPr>
          <p:cNvPr id="4100" name="Picture 4"/>
          <p:cNvPicPr>
            <a:picLocks noChangeAspect="1" noChangeArrowheads="1"/>
          </p:cNvPicPr>
          <p:nvPr/>
        </p:nvPicPr>
        <p:blipFill>
          <a:blip r:embed="rId5" cstate="print"/>
          <a:srcRect/>
          <a:stretch>
            <a:fillRect/>
          </a:stretch>
        </p:blipFill>
        <p:spPr bwMode="auto">
          <a:xfrm>
            <a:off x="3595689" y="1800226"/>
            <a:ext cx="6744799" cy="723900"/>
          </a:xfrm>
          <a:prstGeom prst="rect">
            <a:avLst/>
          </a:prstGeom>
          <a:noFill/>
          <a:ln w="9525">
            <a:noFill/>
            <a:miter lim="800000"/>
            <a:headEnd/>
            <a:tailEnd/>
          </a:ln>
        </p:spPr>
      </p:pic>
      <p:pic>
        <p:nvPicPr>
          <p:cNvPr id="4101" name="Picture 5"/>
          <p:cNvPicPr>
            <a:picLocks noChangeAspect="1" noChangeArrowheads="1"/>
          </p:cNvPicPr>
          <p:nvPr/>
        </p:nvPicPr>
        <p:blipFill>
          <a:blip r:embed="rId6" cstate="print"/>
          <a:srcRect/>
          <a:stretch>
            <a:fillRect/>
          </a:stretch>
        </p:blipFill>
        <p:spPr bwMode="auto">
          <a:xfrm>
            <a:off x="3657601" y="2654667"/>
            <a:ext cx="3831770" cy="964834"/>
          </a:xfrm>
          <a:prstGeom prst="rect">
            <a:avLst/>
          </a:prstGeom>
          <a:noFill/>
          <a:ln w="9525">
            <a:noFill/>
            <a:miter lim="800000"/>
            <a:headEnd/>
            <a:tailEnd/>
          </a:ln>
        </p:spPr>
      </p:pic>
      <p:pic>
        <p:nvPicPr>
          <p:cNvPr id="4102" name="Picture 6"/>
          <p:cNvPicPr>
            <a:picLocks noChangeAspect="1" noChangeArrowheads="1"/>
          </p:cNvPicPr>
          <p:nvPr/>
        </p:nvPicPr>
        <p:blipFill>
          <a:blip r:embed="rId7" cstate="print"/>
          <a:srcRect/>
          <a:stretch>
            <a:fillRect/>
          </a:stretch>
        </p:blipFill>
        <p:spPr bwMode="auto">
          <a:xfrm>
            <a:off x="7507707" y="2676525"/>
            <a:ext cx="3931860" cy="923925"/>
          </a:xfrm>
          <a:prstGeom prst="rect">
            <a:avLst/>
          </a:prstGeom>
          <a:noFill/>
          <a:ln w="9525">
            <a:noFill/>
            <a:miter lim="800000"/>
            <a:headEnd/>
            <a:tailEnd/>
          </a:ln>
        </p:spPr>
      </p:pic>
      <p:pic>
        <p:nvPicPr>
          <p:cNvPr id="4103" name="Picture 7"/>
          <p:cNvPicPr>
            <a:picLocks noChangeAspect="1" noChangeArrowheads="1"/>
          </p:cNvPicPr>
          <p:nvPr/>
        </p:nvPicPr>
        <p:blipFill>
          <a:blip r:embed="rId8" cstate="print"/>
          <a:srcRect/>
          <a:stretch>
            <a:fillRect/>
          </a:stretch>
        </p:blipFill>
        <p:spPr bwMode="auto">
          <a:xfrm>
            <a:off x="3724275" y="4191000"/>
            <a:ext cx="6553200" cy="762000"/>
          </a:xfrm>
          <a:prstGeom prst="rect">
            <a:avLst/>
          </a:prstGeom>
          <a:noFill/>
          <a:ln w="9525">
            <a:noFill/>
            <a:miter lim="800000"/>
            <a:headEnd/>
            <a:tailEnd/>
          </a:ln>
        </p:spPr>
      </p:pic>
      <p:pic>
        <p:nvPicPr>
          <p:cNvPr id="4104" name="Picture 8"/>
          <p:cNvPicPr>
            <a:picLocks noChangeAspect="1" noChangeArrowheads="1"/>
          </p:cNvPicPr>
          <p:nvPr/>
        </p:nvPicPr>
        <p:blipFill>
          <a:blip r:embed="rId9" cstate="print"/>
          <a:srcRect/>
          <a:stretch>
            <a:fillRect/>
          </a:stretch>
        </p:blipFill>
        <p:spPr bwMode="auto">
          <a:xfrm>
            <a:off x="4424363" y="5476875"/>
            <a:ext cx="2047875" cy="1028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latin typeface="微软雅黑" panose="020B0503020204020204" pitchFamily="34" charset="-122"/>
                <a:ea typeface="微软雅黑" panose="020B0503020204020204" pitchFamily="34" charset="-122"/>
              </a:rPr>
              <a:t>系统介绍</a:t>
            </a:r>
            <a:endParaRPr lang="zh-CN" altLang="en-US" dirty="0">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2"/>
          </p:nvPr>
        </p:nvSpPr>
        <p:spPr/>
        <p:txBody>
          <a:bodyPr/>
          <a:lstStyle/>
          <a:p>
            <a:r>
              <a:rPr lang="zh-CN" altLang="en-US" dirty="0" smtClean="0"/>
              <a:t>首页</a:t>
            </a:r>
            <a:r>
              <a:rPr lang="en-US" altLang="zh-CN" dirty="0" smtClean="0"/>
              <a:t>-</a:t>
            </a:r>
            <a:r>
              <a:rPr lang="zh-CN" altLang="en-US" dirty="0" smtClean="0">
                <a:latin typeface="微软雅黑" panose="020B0503020204020204" pitchFamily="34" charset="-122"/>
                <a:ea typeface="微软雅黑" panose="020B0503020204020204" pitchFamily="34" charset="-122"/>
              </a:rPr>
              <a:t>最新动态</a:t>
            </a:r>
            <a:endParaRPr lang="en-US" altLang="zh-CN" dirty="0" smtClean="0">
              <a:latin typeface="微软雅黑" panose="020B0503020204020204" pitchFamily="34" charset="-122"/>
              <a:ea typeface="微软雅黑" panose="020B0503020204020204" pitchFamily="34" charset="-122"/>
            </a:endParaRPr>
          </a:p>
          <a:p>
            <a:endParaRPr lang="zh-CN" altLang="en-US" dirty="0"/>
          </a:p>
        </p:txBody>
      </p:sp>
      <p:sp>
        <p:nvSpPr>
          <p:cNvPr id="6" name="矩形 5"/>
          <p:cNvSpPr/>
          <p:nvPr/>
        </p:nvSpPr>
        <p:spPr>
          <a:xfrm>
            <a:off x="323850" y="2751789"/>
            <a:ext cx="2603500" cy="2486818"/>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最新动态主要告诉患者本系统的最新消息</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最新动态的内容管理地址为：</a:t>
            </a:r>
            <a:r>
              <a:rPr lang="en-US" altLang="zh-CN" sz="1400" dirty="0" smtClean="0">
                <a:solidFill>
                  <a:schemeClr val="bg1"/>
                </a:solidFill>
                <a:latin typeface="微软雅黑" panose="020B0503020204020204" pitchFamily="34" charset="-122"/>
                <a:ea typeface="微软雅黑" panose="020B0503020204020204" pitchFamily="34" charset="-122"/>
              </a:rPr>
              <a:t> </a:t>
            </a:r>
            <a:r>
              <a:rPr lang="en-US" altLang="zh-CN" sz="1400" dirty="0" smtClean="0">
                <a:solidFill>
                  <a:schemeClr val="bg1"/>
                </a:solidFill>
                <a:latin typeface="微软雅黑" panose="020B0503020204020204" pitchFamily="34" charset="-122"/>
                <a:ea typeface="微软雅黑" panose="020B0503020204020204" pitchFamily="34" charset="-122"/>
                <a:hlinkClick r:id="rId2"/>
              </a:rPr>
              <a:t>http://www.myhkdoc.com/NCMI/CMS/Website/notice.php?action=edit</a:t>
            </a:r>
            <a:r>
              <a:rPr lang="en-US" altLang="zh-CN" sz="1400" dirty="0" smtClean="0">
                <a:solidFill>
                  <a:schemeClr val="bg1"/>
                </a:solidFill>
                <a:latin typeface="微软雅黑" panose="020B0503020204020204" pitchFamily="34" charset="-122"/>
                <a:ea typeface="微软雅黑" panose="020B0503020204020204" pitchFamily="34" charset="-122"/>
              </a:rPr>
              <a:t> </a:t>
            </a: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系统管理员编辑后则会立刻显示在最新动态处</a:t>
            </a: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4098" name="Picture 2"/>
          <p:cNvPicPr>
            <a:picLocks noChangeAspect="1" noChangeArrowheads="1"/>
          </p:cNvPicPr>
          <p:nvPr/>
        </p:nvPicPr>
        <p:blipFill>
          <a:blip r:embed="rId3" cstate="print"/>
          <a:srcRect/>
          <a:stretch>
            <a:fillRect/>
          </a:stretch>
        </p:blipFill>
        <p:spPr bwMode="auto">
          <a:xfrm>
            <a:off x="3748089" y="176213"/>
            <a:ext cx="1274204" cy="1385887"/>
          </a:xfrm>
          <a:prstGeom prst="rect">
            <a:avLst/>
          </a:prstGeom>
          <a:noFill/>
          <a:ln w="9525">
            <a:noFill/>
            <a:miter lim="800000"/>
            <a:headEnd/>
            <a:tailEnd/>
          </a:ln>
        </p:spPr>
      </p:pic>
      <p:pic>
        <p:nvPicPr>
          <p:cNvPr id="5122" name="Picture 2"/>
          <p:cNvPicPr>
            <a:picLocks noChangeAspect="1" noChangeArrowheads="1"/>
          </p:cNvPicPr>
          <p:nvPr/>
        </p:nvPicPr>
        <p:blipFill>
          <a:blip r:embed="rId4" cstate="print"/>
          <a:srcRect/>
          <a:stretch>
            <a:fillRect/>
          </a:stretch>
        </p:blipFill>
        <p:spPr bwMode="auto">
          <a:xfrm>
            <a:off x="5670748" y="219075"/>
            <a:ext cx="5968801" cy="5086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latin typeface="微软雅黑" panose="020B0503020204020204" pitchFamily="34" charset="-122"/>
                <a:ea typeface="微软雅黑" panose="020B0503020204020204" pitchFamily="34" charset="-122"/>
              </a:rPr>
              <a:t>系统介绍</a:t>
            </a:r>
            <a:endParaRPr lang="zh-CN" altLang="en-US" dirty="0">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2"/>
          </p:nvPr>
        </p:nvSpPr>
        <p:spPr/>
        <p:txBody>
          <a:bodyPr/>
          <a:lstStyle/>
          <a:p>
            <a:r>
              <a:rPr lang="zh-CN" altLang="en-US" dirty="0" smtClean="0"/>
              <a:t>首页</a:t>
            </a:r>
            <a:r>
              <a:rPr lang="en-US" altLang="zh-CN" dirty="0" smtClean="0"/>
              <a:t>-</a:t>
            </a:r>
            <a:r>
              <a:rPr lang="zh-CN" altLang="en-US" dirty="0" smtClean="0">
                <a:latin typeface="微软雅黑" panose="020B0503020204020204" pitchFamily="34" charset="-122"/>
                <a:ea typeface="微软雅黑" panose="020B0503020204020204" pitchFamily="34" charset="-122"/>
              </a:rPr>
              <a:t>首页广告</a:t>
            </a:r>
            <a:endParaRPr lang="en-US" altLang="zh-CN" dirty="0" smtClean="0">
              <a:latin typeface="微软雅黑" panose="020B0503020204020204" pitchFamily="34" charset="-122"/>
              <a:ea typeface="微软雅黑" panose="020B0503020204020204" pitchFamily="34" charset="-122"/>
            </a:endParaRPr>
          </a:p>
        </p:txBody>
      </p:sp>
      <p:sp>
        <p:nvSpPr>
          <p:cNvPr id="6" name="矩形 5"/>
          <p:cNvSpPr/>
          <p:nvPr/>
        </p:nvSpPr>
        <p:spPr>
          <a:xfrm>
            <a:off x="323850" y="2751789"/>
            <a:ext cx="2603500" cy="2843839"/>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显示系统相关的广告链接或者宣传图片等。</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相关广告自动播放</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首页的广告管理链接为：</a:t>
            </a:r>
            <a:r>
              <a:rPr lang="en-US" altLang="zh-CN" sz="1400" dirty="0" smtClean="0">
                <a:solidFill>
                  <a:schemeClr val="bg1"/>
                </a:solidFill>
                <a:latin typeface="微软雅黑" panose="020B0503020204020204" pitchFamily="34" charset="-122"/>
                <a:ea typeface="微软雅黑" panose="020B0503020204020204" pitchFamily="34" charset="-122"/>
                <a:hlinkClick r:id="rId2"/>
              </a:rPr>
              <a:t>http://www.myhkdoc.com/NCMI/CMS/Website/banner.php</a:t>
            </a:r>
            <a:r>
              <a:rPr lang="en-US" altLang="zh-CN" sz="1400" dirty="0" smtClean="0">
                <a:solidFill>
                  <a:schemeClr val="bg1"/>
                </a:solidFill>
                <a:latin typeface="微软雅黑" panose="020B0503020204020204" pitchFamily="34" charset="-122"/>
                <a:ea typeface="微软雅黑" panose="020B0503020204020204" pitchFamily="34" charset="-122"/>
              </a:rPr>
              <a:t> </a:t>
            </a: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系统管理员在后台编辑广告之后则会立刻在此处显示</a:t>
            </a: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4099" name="Picture 3"/>
          <p:cNvPicPr>
            <a:picLocks noChangeAspect="1" noChangeArrowheads="1"/>
          </p:cNvPicPr>
          <p:nvPr/>
        </p:nvPicPr>
        <p:blipFill>
          <a:blip r:embed="rId3" cstate="print"/>
          <a:srcRect/>
          <a:stretch>
            <a:fillRect/>
          </a:stretch>
        </p:blipFill>
        <p:spPr bwMode="auto">
          <a:xfrm>
            <a:off x="3614739" y="171450"/>
            <a:ext cx="3965990" cy="1438275"/>
          </a:xfrm>
          <a:prstGeom prst="rect">
            <a:avLst/>
          </a:prstGeom>
          <a:noFill/>
          <a:ln w="9525">
            <a:noFill/>
            <a:miter lim="800000"/>
            <a:headEnd/>
            <a:tailEnd/>
          </a:ln>
        </p:spPr>
      </p:pic>
      <p:pic>
        <p:nvPicPr>
          <p:cNvPr id="6146" name="Picture 2"/>
          <p:cNvPicPr>
            <a:picLocks noChangeAspect="1" noChangeArrowheads="1"/>
          </p:cNvPicPr>
          <p:nvPr/>
        </p:nvPicPr>
        <p:blipFill>
          <a:blip r:embed="rId4" cstate="print"/>
          <a:srcRect/>
          <a:stretch>
            <a:fillRect/>
          </a:stretch>
        </p:blipFill>
        <p:spPr bwMode="auto">
          <a:xfrm>
            <a:off x="3729952" y="2171701"/>
            <a:ext cx="4157462" cy="2895599"/>
          </a:xfrm>
          <a:prstGeom prst="rect">
            <a:avLst/>
          </a:prstGeom>
          <a:noFill/>
          <a:ln w="9525">
            <a:noFill/>
            <a:miter lim="800000"/>
            <a:headEnd/>
            <a:tailEnd/>
          </a:ln>
        </p:spPr>
      </p:pic>
      <p:pic>
        <p:nvPicPr>
          <p:cNvPr id="6147" name="Picture 3"/>
          <p:cNvPicPr>
            <a:picLocks noChangeAspect="1" noChangeArrowheads="1"/>
          </p:cNvPicPr>
          <p:nvPr/>
        </p:nvPicPr>
        <p:blipFill>
          <a:blip r:embed="rId5" cstate="print"/>
          <a:srcRect/>
          <a:stretch>
            <a:fillRect/>
          </a:stretch>
        </p:blipFill>
        <p:spPr bwMode="auto">
          <a:xfrm>
            <a:off x="8015132" y="2247900"/>
            <a:ext cx="3486306" cy="40528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latin typeface="微软雅黑" panose="020B0503020204020204" pitchFamily="34" charset="-122"/>
                <a:ea typeface="微软雅黑" panose="020B0503020204020204" pitchFamily="34" charset="-122"/>
              </a:rPr>
              <a:t>系统介绍</a:t>
            </a:r>
            <a:endParaRPr lang="zh-CN" altLang="en-US" dirty="0">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2"/>
          </p:nvPr>
        </p:nvSpPr>
        <p:spPr/>
        <p:txBody>
          <a:bodyPr/>
          <a:lstStyle/>
          <a:p>
            <a:r>
              <a:rPr lang="zh-CN" altLang="en-US" dirty="0" smtClean="0"/>
              <a:t>首页</a:t>
            </a:r>
            <a:r>
              <a:rPr lang="en-US" altLang="zh-CN" dirty="0" smtClean="0"/>
              <a:t>-</a:t>
            </a:r>
            <a:r>
              <a:rPr lang="zh-CN" altLang="en-US" dirty="0" smtClean="0">
                <a:latin typeface="微软雅黑" panose="020B0503020204020204" pitchFamily="34" charset="-122"/>
                <a:ea typeface="微软雅黑" panose="020B0503020204020204" pitchFamily="34" charset="-122"/>
              </a:rPr>
              <a:t>按科室找医生</a:t>
            </a:r>
            <a:endParaRPr lang="zh-CN" altLang="en-US" dirty="0"/>
          </a:p>
        </p:txBody>
      </p:sp>
      <p:sp>
        <p:nvSpPr>
          <p:cNvPr id="6" name="矩形 5"/>
          <p:cNvSpPr/>
          <p:nvPr/>
        </p:nvSpPr>
        <p:spPr>
          <a:xfrm>
            <a:off x="323850" y="1437339"/>
            <a:ext cx="2603500" cy="4755132"/>
          </a:xfrm>
          <a:prstGeom prst="rect">
            <a:avLst/>
          </a:prstGeom>
          <a:effectLst/>
        </p:spPr>
        <p:txBody>
          <a:bodyPr wrap="square" lIns="91424" tIns="45712" rIns="91424" bIns="45712">
            <a:spAutoFit/>
          </a:bodyPr>
          <a:lstStyle/>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显示系统中定义的相关科室，自动显示在此处</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点击或者搜索则根据相关科室进入医生搜索界面</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科室和专科的管理地址如下：</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en-US" altLang="zh-CN" sz="1400" dirty="0" smtClean="0">
                <a:solidFill>
                  <a:schemeClr val="bg1"/>
                </a:solidFill>
                <a:latin typeface="微软雅黑" panose="020B0503020204020204" pitchFamily="34" charset="-122"/>
                <a:ea typeface="微软雅黑" panose="020B0503020204020204" pitchFamily="34" charset="-122"/>
                <a:hlinkClick r:id="rId2"/>
              </a:rPr>
              <a:t>http://www.myhkdoc.com/NCMI/CMS/BaseInfo/college.php</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en-US" altLang="zh-CN" sz="1400" dirty="0" smtClean="0">
                <a:solidFill>
                  <a:schemeClr val="bg1"/>
                </a:solidFill>
                <a:latin typeface="微软雅黑" panose="020B0503020204020204" pitchFamily="34" charset="-122"/>
                <a:ea typeface="微软雅黑" panose="020B0503020204020204" pitchFamily="34" charset="-122"/>
                <a:hlinkClick r:id="rId3"/>
              </a:rPr>
              <a:t>http://www.myhkdoc.com/NCMI/CMS/BaseInfo/department.php</a:t>
            </a:r>
            <a:r>
              <a:rPr lang="en-US" altLang="zh-CN" sz="1400" dirty="0" smtClean="0">
                <a:solidFill>
                  <a:schemeClr val="bg1"/>
                </a:solidFill>
                <a:latin typeface="微软雅黑" panose="020B0503020204020204" pitchFamily="34" charset="-122"/>
                <a:ea typeface="微软雅黑" panose="020B0503020204020204" pitchFamily="34" charset="-122"/>
              </a:rPr>
              <a:t> </a:t>
            </a: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系统管理员在系统后台添加相关的科室</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marL="171418" indent="-171418">
              <a:lnSpc>
                <a:spcPct val="130000"/>
              </a:lnSpc>
              <a:spcBef>
                <a:spcPts val="600"/>
              </a:spcBef>
              <a:buFont typeface="Arial" panose="020B0604020202020204" pitchFamily="34" charset="0"/>
              <a:buChar char="•"/>
            </a:pPr>
            <a:r>
              <a:rPr lang="zh-CN" altLang="en-US" sz="1400" dirty="0" smtClean="0">
                <a:solidFill>
                  <a:schemeClr val="bg1"/>
                </a:solidFill>
                <a:latin typeface="微软雅黑" panose="020B0503020204020204" pitchFamily="34" charset="-122"/>
                <a:ea typeface="微软雅黑" panose="020B0503020204020204" pitchFamily="34" charset="-122"/>
              </a:rPr>
              <a:t>专科和科室为主属关系，多个科室对应一个大专科</a:t>
            </a:r>
            <a:endParaRPr lang="en-US" altLang="zh-CN" sz="1400" dirty="0">
              <a:solidFill>
                <a:schemeClr val="bg1"/>
              </a:solidFill>
              <a:latin typeface="微软雅黑" panose="020B0503020204020204" pitchFamily="34" charset="-122"/>
              <a:ea typeface="微软雅黑" panose="020B0503020204020204" pitchFamily="34" charset="-122"/>
            </a:endParaRPr>
          </a:p>
        </p:txBody>
      </p:sp>
      <p:pic>
        <p:nvPicPr>
          <p:cNvPr id="4100" name="Picture 4"/>
          <p:cNvPicPr>
            <a:picLocks noChangeAspect="1" noChangeArrowheads="1"/>
          </p:cNvPicPr>
          <p:nvPr/>
        </p:nvPicPr>
        <p:blipFill>
          <a:blip r:embed="rId4" cstate="print"/>
          <a:srcRect/>
          <a:stretch>
            <a:fillRect/>
          </a:stretch>
        </p:blipFill>
        <p:spPr bwMode="auto">
          <a:xfrm>
            <a:off x="3652839" y="171451"/>
            <a:ext cx="6744799" cy="723900"/>
          </a:xfrm>
          <a:prstGeom prst="rect">
            <a:avLst/>
          </a:prstGeom>
          <a:noFill/>
          <a:ln w="9525">
            <a:noFill/>
            <a:miter lim="800000"/>
            <a:headEnd/>
            <a:tailEnd/>
          </a:ln>
        </p:spPr>
      </p:pic>
      <p:pic>
        <p:nvPicPr>
          <p:cNvPr id="7171" name="Picture 3"/>
          <p:cNvPicPr>
            <a:picLocks noChangeAspect="1" noChangeArrowheads="1"/>
          </p:cNvPicPr>
          <p:nvPr/>
        </p:nvPicPr>
        <p:blipFill>
          <a:blip r:embed="rId5" cstate="print"/>
          <a:srcRect/>
          <a:stretch>
            <a:fillRect/>
          </a:stretch>
        </p:blipFill>
        <p:spPr bwMode="auto">
          <a:xfrm>
            <a:off x="3713831" y="3619500"/>
            <a:ext cx="3425634" cy="2781300"/>
          </a:xfrm>
          <a:prstGeom prst="rect">
            <a:avLst/>
          </a:prstGeom>
          <a:noFill/>
          <a:ln w="9525">
            <a:noFill/>
            <a:miter lim="800000"/>
            <a:headEnd/>
            <a:tailEnd/>
          </a:ln>
        </p:spPr>
      </p:pic>
      <p:pic>
        <p:nvPicPr>
          <p:cNvPr id="7172" name="Picture 4"/>
          <p:cNvPicPr>
            <a:picLocks noChangeAspect="1" noChangeArrowheads="1"/>
          </p:cNvPicPr>
          <p:nvPr/>
        </p:nvPicPr>
        <p:blipFill>
          <a:blip r:embed="rId6" cstate="print"/>
          <a:srcRect/>
          <a:stretch>
            <a:fillRect/>
          </a:stretch>
        </p:blipFill>
        <p:spPr bwMode="auto">
          <a:xfrm>
            <a:off x="3752849" y="946451"/>
            <a:ext cx="3152775" cy="2172858"/>
          </a:xfrm>
          <a:prstGeom prst="rect">
            <a:avLst/>
          </a:prstGeom>
          <a:noFill/>
          <a:ln w="9525">
            <a:noFill/>
            <a:miter lim="800000"/>
            <a:headEnd/>
            <a:tailEnd/>
          </a:ln>
        </p:spPr>
      </p:pic>
      <p:pic>
        <p:nvPicPr>
          <p:cNvPr id="7173" name="Picture 5"/>
          <p:cNvPicPr>
            <a:picLocks noChangeAspect="1" noChangeArrowheads="1"/>
          </p:cNvPicPr>
          <p:nvPr/>
        </p:nvPicPr>
        <p:blipFill>
          <a:blip r:embed="rId7" cstate="print"/>
          <a:srcRect/>
          <a:stretch>
            <a:fillRect/>
          </a:stretch>
        </p:blipFill>
        <p:spPr bwMode="auto">
          <a:xfrm>
            <a:off x="8082643" y="1038225"/>
            <a:ext cx="3142570" cy="2509838"/>
          </a:xfrm>
          <a:prstGeom prst="rect">
            <a:avLst/>
          </a:prstGeom>
          <a:noFill/>
          <a:ln w="9525">
            <a:noFill/>
            <a:miter lim="800000"/>
            <a:headEnd/>
            <a:tailEnd/>
          </a:ln>
        </p:spPr>
      </p:pic>
      <p:pic>
        <p:nvPicPr>
          <p:cNvPr id="7174" name="Picture 6"/>
          <p:cNvPicPr>
            <a:picLocks noChangeAspect="1" noChangeArrowheads="1"/>
          </p:cNvPicPr>
          <p:nvPr/>
        </p:nvPicPr>
        <p:blipFill>
          <a:blip r:embed="rId8" cstate="print"/>
          <a:srcRect/>
          <a:stretch>
            <a:fillRect/>
          </a:stretch>
        </p:blipFill>
        <p:spPr bwMode="auto">
          <a:xfrm>
            <a:off x="8058754" y="3838574"/>
            <a:ext cx="3261709" cy="2543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自定义 21">
      <a:dk1>
        <a:sysClr val="windowText" lastClr="000000"/>
      </a:dk1>
      <a:lt1>
        <a:sysClr val="window" lastClr="FFFFFF"/>
      </a:lt1>
      <a:dk2>
        <a:srgbClr val="44546A"/>
      </a:dk2>
      <a:lt2>
        <a:srgbClr val="E7E6E6"/>
      </a:lt2>
      <a:accent1>
        <a:srgbClr val="2AC82A"/>
      </a:accent1>
      <a:accent2>
        <a:srgbClr val="0EA3FE"/>
      </a:accent2>
      <a:accent3>
        <a:srgbClr val="F47206"/>
      </a:accent3>
      <a:accent4>
        <a:srgbClr val="B001FF"/>
      </a:accent4>
      <a:accent5>
        <a:srgbClr val="4472C4"/>
      </a:accent5>
      <a:accent6>
        <a:srgbClr val="70AD47"/>
      </a:accent6>
      <a:hlink>
        <a:srgbClr val="0563C1"/>
      </a:hlink>
      <a:folHlink>
        <a:srgbClr val="954F7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597</TotalTime>
  <Words>1948</Words>
  <Application>Microsoft Office PowerPoint</Application>
  <PresentationFormat>自定义</PresentationFormat>
  <Paragraphs>321</Paragraphs>
  <Slides>49</Slides>
  <Notes>0</Notes>
  <HiddenSlides>0</HiddenSlides>
  <MMClips>0</MMClips>
  <ScaleCrop>false</ScaleCrop>
  <HeadingPairs>
    <vt:vector size="4" baseType="variant">
      <vt:variant>
        <vt:lpstr>主题</vt:lpstr>
      </vt:variant>
      <vt:variant>
        <vt:i4>1</vt:i4>
      </vt:variant>
      <vt:variant>
        <vt:lpstr>幻灯片标题</vt:lpstr>
      </vt:variant>
      <vt:variant>
        <vt:i4>49</vt:i4>
      </vt:variant>
    </vt:vector>
  </HeadingPairs>
  <TitlesOfParts>
    <vt:vector size="50" baseType="lpstr">
      <vt:lpstr>Office 主题</vt:lpstr>
      <vt:lpstr>幻灯片 1</vt:lpstr>
      <vt:lpstr>目录与内容</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帐户</dc:creator>
  <cp:lastModifiedBy>steve</cp:lastModifiedBy>
  <cp:revision>92</cp:revision>
  <dcterms:created xsi:type="dcterms:W3CDTF">2015-07-22T09:09:48Z</dcterms:created>
  <dcterms:modified xsi:type="dcterms:W3CDTF">2016-01-09T16:38:59Z</dcterms:modified>
</cp:coreProperties>
</file>